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76"/>
  </p:notesMasterIdLst>
  <p:sldIdLst>
    <p:sldId id="262" r:id="rId5"/>
    <p:sldId id="500" r:id="rId6"/>
    <p:sldId id="520" r:id="rId7"/>
    <p:sldId id="677" r:id="rId8"/>
    <p:sldId id="679" r:id="rId9"/>
    <p:sldId id="680" r:id="rId10"/>
    <p:sldId id="681" r:id="rId11"/>
    <p:sldId id="682" r:id="rId12"/>
    <p:sldId id="700" r:id="rId13"/>
    <p:sldId id="699" r:id="rId14"/>
    <p:sldId id="702" r:id="rId15"/>
    <p:sldId id="701" r:id="rId16"/>
    <p:sldId id="684" r:id="rId17"/>
    <p:sldId id="685" r:id="rId18"/>
    <p:sldId id="686" r:id="rId19"/>
    <p:sldId id="687" r:id="rId20"/>
    <p:sldId id="688" r:id="rId21"/>
    <p:sldId id="689" r:id="rId22"/>
    <p:sldId id="690" r:id="rId23"/>
    <p:sldId id="691" r:id="rId24"/>
    <p:sldId id="692" r:id="rId25"/>
    <p:sldId id="693" r:id="rId26"/>
    <p:sldId id="694" r:id="rId27"/>
    <p:sldId id="695" r:id="rId28"/>
    <p:sldId id="696" r:id="rId29"/>
    <p:sldId id="697" r:id="rId30"/>
    <p:sldId id="698" r:id="rId31"/>
    <p:sldId id="678" r:id="rId32"/>
    <p:sldId id="703" r:id="rId33"/>
    <p:sldId id="704" r:id="rId34"/>
    <p:sldId id="706" r:id="rId35"/>
    <p:sldId id="707" r:id="rId36"/>
    <p:sldId id="708" r:id="rId37"/>
    <p:sldId id="709" r:id="rId38"/>
    <p:sldId id="710" r:id="rId39"/>
    <p:sldId id="711" r:id="rId40"/>
    <p:sldId id="712" r:id="rId41"/>
    <p:sldId id="713" r:id="rId42"/>
    <p:sldId id="705" r:id="rId43"/>
    <p:sldId id="714" r:id="rId44"/>
    <p:sldId id="715" r:id="rId45"/>
    <p:sldId id="716" r:id="rId46"/>
    <p:sldId id="717" r:id="rId47"/>
    <p:sldId id="718" r:id="rId48"/>
    <p:sldId id="720" r:id="rId49"/>
    <p:sldId id="721" r:id="rId50"/>
    <p:sldId id="722" r:id="rId51"/>
    <p:sldId id="723" r:id="rId52"/>
    <p:sldId id="724" r:id="rId53"/>
    <p:sldId id="725" r:id="rId54"/>
    <p:sldId id="726" r:id="rId55"/>
    <p:sldId id="727" r:id="rId56"/>
    <p:sldId id="734" r:id="rId57"/>
    <p:sldId id="735" r:id="rId58"/>
    <p:sldId id="736" r:id="rId59"/>
    <p:sldId id="737" r:id="rId60"/>
    <p:sldId id="738" r:id="rId61"/>
    <p:sldId id="739" r:id="rId62"/>
    <p:sldId id="740" r:id="rId63"/>
    <p:sldId id="728" r:id="rId64"/>
    <p:sldId id="729" r:id="rId65"/>
    <p:sldId id="730" r:id="rId66"/>
    <p:sldId id="731" r:id="rId67"/>
    <p:sldId id="732" r:id="rId68"/>
    <p:sldId id="733" r:id="rId69"/>
    <p:sldId id="741" r:id="rId70"/>
    <p:sldId id="742" r:id="rId71"/>
    <p:sldId id="743" r:id="rId72"/>
    <p:sldId id="744" r:id="rId73"/>
    <p:sldId id="745" r:id="rId74"/>
    <p:sldId id="746" r:id="rId75"/>
  </p:sldIdLst>
  <p:sldSz cx="9144000" cy="6858000" type="screen4x3"/>
  <p:notesSz cx="6805613" cy="9939338"/>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806"/>
  </p:normalViewPr>
  <p:slideViewPr>
    <p:cSldViewPr snapToGrid="0">
      <p:cViewPr varScale="1">
        <p:scale>
          <a:sx n="70" d="100"/>
          <a:sy n="70" d="100"/>
        </p:scale>
        <p:origin x="1677" y="69"/>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13/09/2024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6023-9DC1-0848-98E4-41152BE775A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6E13A7D-F62D-5645-896A-F6D2148ED84F}"/>
              </a:ext>
            </a:extLst>
          </p:cNvPr>
          <p:cNvSpPr>
            <a:spLocks noGrp="1"/>
          </p:cNvSpPr>
          <p:nvPr>
            <p:ph type="sldNum" sz="quarter" idx="11"/>
          </p:nvPr>
        </p:nvSpPr>
        <p:spPr/>
        <p:txBody>
          <a:bodyPr/>
          <a:lstStyle>
            <a:lvl1pPr>
              <a:defRPr/>
            </a:lvl1pPr>
          </a:lstStyle>
          <a:p>
            <a:pPr>
              <a:defRPr/>
            </a:pPr>
            <a:fld id="{52BAE153-106A-054D-8D30-6B13A2BC7148}" type="slidenum">
              <a:rPr lang="en-US" altLang="en-US"/>
              <a:pPr>
                <a:defRPr/>
              </a:pPr>
              <a:t>‹#›</a:t>
            </a:fld>
            <a:endParaRPr lang="en-US" altLang="en-US"/>
          </a:p>
        </p:txBody>
      </p:sp>
    </p:spTree>
    <p:extLst>
      <p:ext uri="{BB962C8B-B14F-4D97-AF65-F5344CB8AC3E}">
        <p14:creationId xmlns:p14="http://schemas.microsoft.com/office/powerpoint/2010/main" val="12463110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661477"/>
          </a:xfrm>
        </p:spPr>
        <p:txBody>
          <a:bodyPr>
            <a:noAutofit/>
          </a:bodyPr>
          <a:lstStyle/>
          <a:p>
            <a:r>
              <a:rPr lang="en-AU" sz="3200" dirty="0"/>
              <a:t>ITEC618 Labs</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04265" cy="218845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r>
              <a:rPr lang="en-AU" sz="2800" dirty="0"/>
              <a:t>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498764" y="2060702"/>
            <a:ext cx="3092450" cy="66147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Lab 3</a:t>
            </a:r>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10</a:t>
            </a:fld>
            <a:endParaRPr lang="en-US" altLang="en-US" sz="1400"/>
          </a:p>
        </p:txBody>
      </p:sp>
      <p:pic>
        <p:nvPicPr>
          <p:cNvPr id="3" name="Picture 2">
            <a:extLst>
              <a:ext uri="{FF2B5EF4-FFF2-40B4-BE49-F238E27FC236}">
                <a16:creationId xmlns:a16="http://schemas.microsoft.com/office/drawing/2014/main" id="{35EF9597-1972-5B8C-67DF-A062B801D42A}"/>
              </a:ext>
            </a:extLst>
          </p:cNvPr>
          <p:cNvPicPr>
            <a:picLocks noChangeAspect="1"/>
          </p:cNvPicPr>
          <p:nvPr/>
        </p:nvPicPr>
        <p:blipFill>
          <a:blip r:embed="rId2"/>
          <a:srcRect t="8483" b="31897"/>
          <a:stretch/>
        </p:blipFill>
        <p:spPr>
          <a:xfrm>
            <a:off x="0" y="1260088"/>
            <a:ext cx="9144000" cy="3066586"/>
          </a:xfrm>
          <a:prstGeom prst="rect">
            <a:avLst/>
          </a:prstGeom>
        </p:spPr>
      </p:pic>
      <p:sp>
        <p:nvSpPr>
          <p:cNvPr id="4" name="TextBox 3">
            <a:extLst>
              <a:ext uri="{FF2B5EF4-FFF2-40B4-BE49-F238E27FC236}">
                <a16:creationId xmlns:a16="http://schemas.microsoft.com/office/drawing/2014/main" id="{9B3DC0D5-296E-70A9-4DFB-1E6494F05DDB}"/>
              </a:ext>
            </a:extLst>
          </p:cNvPr>
          <p:cNvSpPr txBox="1"/>
          <p:nvPr/>
        </p:nvSpPr>
        <p:spPr>
          <a:xfrm>
            <a:off x="-1" y="0"/>
            <a:ext cx="7514897" cy="954107"/>
          </a:xfrm>
          <a:prstGeom prst="rect">
            <a:avLst/>
          </a:prstGeom>
          <a:solidFill>
            <a:schemeClr val="bg1"/>
          </a:solidFill>
          <a:ln w="28575">
            <a:solidFill>
              <a:schemeClr val="accent1"/>
            </a:solidFill>
          </a:ln>
        </p:spPr>
        <p:txBody>
          <a:bodyPr wrap="square">
            <a:spAutoFit/>
          </a:bodyPr>
          <a:lstStyle/>
          <a:p>
            <a:r>
              <a:rPr lang="en-AU" sz="2800" dirty="0">
                <a:latin typeface="Calibri" panose="020F0502020204030204" pitchFamily="34" charset="0"/>
                <a:cs typeface="Calibri" panose="020F0502020204030204" pitchFamily="34" charset="0"/>
              </a:rPr>
              <a:t>Place the Code Within the Package, Run and Show the Results</a:t>
            </a:r>
          </a:p>
        </p:txBody>
      </p:sp>
    </p:spTree>
    <p:extLst>
      <p:ext uri="{BB962C8B-B14F-4D97-AF65-F5344CB8AC3E}">
        <p14:creationId xmlns:p14="http://schemas.microsoft.com/office/powerpoint/2010/main" val="178430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11</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5564459" cy="7155805"/>
          </a:xfrm>
          <a:prstGeom prst="rect">
            <a:avLst/>
          </a:prstGeom>
          <a:solidFill>
            <a:schemeClr val="bg1"/>
          </a:solidFill>
        </p:spPr>
        <p:txBody>
          <a:bodyPr wrap="square">
            <a:spAutoFit/>
          </a:bodyPr>
          <a:lstStyle/>
          <a:p>
            <a:pPr marL="0" marR="0">
              <a:spcBef>
                <a:spcPts val="0"/>
              </a:spcBef>
              <a:spcAft>
                <a:spcPts val="0"/>
              </a:spcAft>
            </a:pPr>
            <a:r>
              <a:rPr lang="en-US" sz="1650" b="1" dirty="0">
                <a:solidFill>
                  <a:srgbClr val="7F0055"/>
                </a:solidFill>
                <a:effectLst/>
                <a:latin typeface="Consolas" panose="020B0609020204030204" pitchFamily="49" charset="0"/>
              </a:rPr>
              <a:t>package</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timedCountdownApp</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b="1" dirty="0">
                <a:solidFill>
                  <a:srgbClr val="7F0055"/>
                </a:solidFill>
                <a:effectLst/>
                <a:latin typeface="Consolas" panose="020B0609020204030204" pitchFamily="49" charset="0"/>
              </a:rPr>
              <a:t>import</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java.util.Scanner</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b="1" dirty="0">
                <a:solidFill>
                  <a:srgbClr val="7F0055"/>
                </a:solidFill>
                <a:effectLst/>
                <a:latin typeface="Consolas" panose="020B0609020204030204" pitchFamily="49" charset="0"/>
              </a:rPr>
              <a:t>public</a:t>
            </a: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class</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TimedCountdownApp</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b="1" dirty="0">
                <a:solidFill>
                  <a:srgbClr val="7F0055"/>
                </a:solidFill>
                <a:effectLst/>
                <a:latin typeface="Consolas" panose="020B0609020204030204" pitchFamily="49" charset="0"/>
              </a:rPr>
              <a:t>public</a:t>
            </a: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static</a:t>
            </a: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void</a:t>
            </a:r>
            <a:r>
              <a:rPr lang="en-US" sz="1650" dirty="0">
                <a:solidFill>
                  <a:srgbClr val="000000"/>
                </a:solidFill>
                <a:effectLst/>
                <a:latin typeface="Consolas" panose="020B0609020204030204" pitchFamily="49" charset="0"/>
              </a:rPr>
              <a:t> main(String[] </a:t>
            </a:r>
            <a:r>
              <a:rPr lang="en-US" sz="1650" dirty="0" err="1">
                <a:solidFill>
                  <a:srgbClr val="6A3E3E"/>
                </a:solidFill>
                <a:effectLst/>
                <a:latin typeface="Consolas" panose="020B0609020204030204" pitchFamily="49" charset="0"/>
              </a:rPr>
              <a:t>args</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dirty="0">
                <a:solidFill>
                  <a:srgbClr val="000000"/>
                </a:solidFill>
                <a:effectLst/>
                <a:latin typeface="Consolas" panose="020B0609020204030204" pitchFamily="49" charset="0"/>
              </a:rPr>
              <a:t>Scanner </a:t>
            </a:r>
            <a:r>
              <a:rPr lang="en-US" sz="1650" u="sng" dirty="0" err="1">
                <a:solidFill>
                  <a:srgbClr val="6A3E3E"/>
                </a:solidFill>
                <a:effectLst/>
                <a:latin typeface="Consolas" panose="020B0609020204030204" pitchFamily="49" charset="0"/>
              </a:rPr>
              <a:t>scanner</a:t>
            </a:r>
            <a:r>
              <a:rPr lang="en-US" sz="1650" dirty="0">
                <a:solidFill>
                  <a:srgbClr val="000000"/>
                </a:solidFill>
                <a:effectLst/>
                <a:latin typeface="Consolas" panose="020B0609020204030204" pitchFamily="49" charset="0"/>
              </a:rPr>
              <a:t> = </a:t>
            </a:r>
            <a:r>
              <a:rPr lang="en-US" sz="1650" b="1" dirty="0">
                <a:solidFill>
                  <a:srgbClr val="7F0055"/>
                </a:solidFill>
                <a:effectLst/>
                <a:latin typeface="Consolas" panose="020B0609020204030204" pitchFamily="49" charset="0"/>
              </a:rPr>
              <a:t>new</a:t>
            </a:r>
            <a:r>
              <a:rPr lang="en-US" sz="1650" dirty="0">
                <a:solidFill>
                  <a:srgbClr val="000000"/>
                </a:solidFill>
                <a:effectLst/>
                <a:latin typeface="Consolas" panose="020B0609020204030204" pitchFamily="49" charset="0"/>
              </a:rPr>
              <a:t> Scanner(System.</a:t>
            </a:r>
            <a:r>
              <a:rPr lang="en-US" sz="1650" b="1" i="1" dirty="0">
                <a:solidFill>
                  <a:srgbClr val="0000C0"/>
                </a:solidFill>
                <a:effectLst/>
                <a:latin typeface="Consolas" panose="020B0609020204030204" pitchFamily="49" charset="0"/>
              </a:rPr>
              <a:t>in</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Prompt the user to enter the number of seconds</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a:t>
            </a:r>
            <a:r>
              <a:rPr lang="en-US" sz="1650" dirty="0">
                <a:solidFill>
                  <a:srgbClr val="000000"/>
                </a:solidFill>
                <a:effectLst/>
                <a:latin typeface="Consolas" panose="020B0609020204030204" pitchFamily="49" charset="0"/>
              </a:rPr>
              <a:t>(</a:t>
            </a:r>
            <a:r>
              <a:rPr lang="en-US" sz="1650" dirty="0">
                <a:solidFill>
                  <a:srgbClr val="2A00FF"/>
                </a:solidFill>
                <a:effectLst/>
                <a:latin typeface="Consolas" panose="020B0609020204030204" pitchFamily="49" charset="0"/>
              </a:rPr>
              <a:t>"Enter the number of seconds: "</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b="1" dirty="0">
                <a:solidFill>
                  <a:srgbClr val="7F0055"/>
                </a:solidFill>
                <a:effectLst/>
                <a:latin typeface="Consolas" panose="020B0609020204030204" pitchFamily="49" charset="0"/>
              </a:rPr>
              <a:t>int</a:t>
            </a:r>
            <a:r>
              <a:rPr lang="en-US" sz="1650" dirty="0">
                <a:solidFill>
                  <a:srgbClr val="000000"/>
                </a:solidFill>
                <a:effectLst/>
                <a:latin typeface="Consolas" panose="020B0609020204030204" pitchFamily="49" charset="0"/>
              </a:rPr>
              <a:t> </a:t>
            </a: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 = </a:t>
            </a:r>
            <a:r>
              <a:rPr lang="en-US" sz="1650" dirty="0" err="1">
                <a:solidFill>
                  <a:srgbClr val="6A3E3E"/>
                </a:solidFill>
                <a:effectLst/>
                <a:latin typeface="Consolas" panose="020B0609020204030204" pitchFamily="49" charset="0"/>
              </a:rPr>
              <a:t>scanner</a:t>
            </a:r>
            <a:r>
              <a:rPr lang="en-US" sz="1650" dirty="0" err="1">
                <a:solidFill>
                  <a:srgbClr val="000000"/>
                </a:solidFill>
                <a:effectLst/>
                <a:latin typeface="Consolas" panose="020B0609020204030204" pitchFamily="49" charset="0"/>
              </a:rPr>
              <a:t>.nextInt</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a:t>
            </a:r>
            <a:r>
              <a:rPr lang="en-US" sz="1650" u="sng" dirty="0">
                <a:solidFill>
                  <a:srgbClr val="3F7F5F"/>
                </a:solidFill>
                <a:effectLst/>
                <a:latin typeface="Consolas" panose="020B0609020204030204" pitchFamily="49" charset="0"/>
              </a:rPr>
              <a:t>Countdown</a:t>
            </a:r>
            <a:r>
              <a:rPr lang="en-US" sz="1650" dirty="0">
                <a:solidFill>
                  <a:srgbClr val="3F7F5F"/>
                </a:solidFill>
                <a:effectLst/>
                <a:latin typeface="Consolas" panose="020B0609020204030204" pitchFamily="49" charset="0"/>
              </a:rPr>
              <a:t> loop</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b="1" dirty="0">
                <a:solidFill>
                  <a:srgbClr val="7F0055"/>
                </a:solidFill>
                <a:effectLst/>
                <a:latin typeface="Consolas" panose="020B0609020204030204" pitchFamily="49" charset="0"/>
              </a:rPr>
              <a:t>while</a:t>
            </a:r>
            <a:r>
              <a:rPr lang="en-US" sz="1650" dirty="0">
                <a:solidFill>
                  <a:srgbClr val="000000"/>
                </a:solidFill>
                <a:effectLst/>
                <a:latin typeface="Consolas" panose="020B0609020204030204" pitchFamily="49" charset="0"/>
              </a:rPr>
              <a:t> (</a:t>
            </a: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 &gt; 0) {</a:t>
            </a: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.println</a:t>
            </a:r>
            <a:r>
              <a:rPr lang="en-US" sz="1650" dirty="0">
                <a:solidFill>
                  <a:srgbClr val="000000"/>
                </a:solidFill>
                <a:effectLst/>
                <a:latin typeface="Consolas" panose="020B0609020204030204" pitchFamily="49" charset="0"/>
              </a:rPr>
              <a:t>(</a:t>
            </a: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 + </a:t>
            </a:r>
            <a:r>
              <a:rPr lang="en-US" sz="1650" dirty="0">
                <a:solidFill>
                  <a:srgbClr val="2A00FF"/>
                </a:solidFill>
                <a:effectLst/>
                <a:latin typeface="Consolas" panose="020B0609020204030204" pitchFamily="49" charset="0"/>
              </a:rPr>
              <a:t>" seconds remaining"</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Pause for 1 second</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b="1" dirty="0">
                <a:solidFill>
                  <a:srgbClr val="7F0055"/>
                </a:solidFill>
                <a:effectLst/>
                <a:latin typeface="Consolas" panose="020B0609020204030204" pitchFamily="49" charset="0"/>
              </a:rPr>
              <a:t>try</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dirty="0" err="1">
                <a:solidFill>
                  <a:srgbClr val="000000"/>
                </a:solidFill>
                <a:effectLst/>
                <a:latin typeface="Consolas" panose="020B0609020204030204" pitchFamily="49" charset="0"/>
              </a:rPr>
              <a:t>Thread.</a:t>
            </a:r>
            <a:r>
              <a:rPr lang="en-US" sz="1650" i="1" dirty="0" err="1">
                <a:solidFill>
                  <a:srgbClr val="000000"/>
                </a:solidFill>
                <a:effectLst/>
                <a:latin typeface="Consolas" panose="020B0609020204030204" pitchFamily="49" charset="0"/>
              </a:rPr>
              <a:t>sleep</a:t>
            </a:r>
            <a:r>
              <a:rPr lang="en-US" sz="1650" dirty="0">
                <a:solidFill>
                  <a:srgbClr val="000000"/>
                </a:solidFill>
                <a:effectLst/>
                <a:latin typeface="Consolas" panose="020B0609020204030204" pitchFamily="49" charset="0"/>
              </a:rPr>
              <a:t>(1000);</a:t>
            </a:r>
          </a:p>
          <a:p>
            <a:pPr marL="0" marR="0">
              <a:spcBef>
                <a:spcPts val="0"/>
              </a:spcBef>
              <a:spcAft>
                <a:spcPts val="0"/>
              </a:spcAft>
            </a:pP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catch</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InterruptedException</a:t>
            </a:r>
            <a:r>
              <a:rPr lang="en-US" sz="1650" dirty="0">
                <a:solidFill>
                  <a:srgbClr val="000000"/>
                </a:solidFill>
                <a:effectLst/>
                <a:latin typeface="Consolas" panose="020B0609020204030204" pitchFamily="49" charset="0"/>
              </a:rPr>
              <a:t> </a:t>
            </a:r>
            <a:r>
              <a:rPr lang="en-US" sz="1650" dirty="0">
                <a:solidFill>
                  <a:srgbClr val="6A3E3E"/>
                </a:solidFill>
                <a:effectLst/>
                <a:latin typeface="Consolas" panose="020B0609020204030204" pitchFamily="49" charset="0"/>
              </a:rPr>
              <a:t>e</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.println</a:t>
            </a:r>
            <a:r>
              <a:rPr lang="en-US" sz="1650" dirty="0">
                <a:solidFill>
                  <a:srgbClr val="000000"/>
                </a:solidFill>
                <a:effectLst/>
                <a:latin typeface="Consolas" panose="020B0609020204030204" pitchFamily="49" charset="0"/>
              </a:rPr>
              <a:t>(</a:t>
            </a:r>
            <a:r>
              <a:rPr lang="en-US" sz="1650" dirty="0">
                <a:solidFill>
                  <a:srgbClr val="2A00FF"/>
                </a:solidFill>
                <a:effectLst/>
                <a:latin typeface="Consolas" panose="020B0609020204030204" pitchFamily="49" charset="0"/>
              </a:rPr>
              <a:t>"Countdown was interrupted."</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Final message after </a:t>
            </a:r>
            <a:r>
              <a:rPr lang="en-US" sz="1650" u="sng" dirty="0">
                <a:solidFill>
                  <a:srgbClr val="3F7F5F"/>
                </a:solidFill>
                <a:effectLst/>
                <a:latin typeface="Consolas" panose="020B0609020204030204" pitchFamily="49" charset="0"/>
              </a:rPr>
              <a:t>countdown</a:t>
            </a:r>
            <a:r>
              <a:rPr lang="en-US" sz="1650" dirty="0">
                <a:solidFill>
                  <a:srgbClr val="3F7F5F"/>
                </a:solidFill>
                <a:effectLst/>
                <a:latin typeface="Consolas" panose="020B0609020204030204" pitchFamily="49" charset="0"/>
              </a:rPr>
              <a:t> ends</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.println</a:t>
            </a:r>
            <a:r>
              <a:rPr lang="en-US" sz="1650" dirty="0">
                <a:solidFill>
                  <a:srgbClr val="000000"/>
                </a:solidFill>
                <a:effectLst/>
                <a:latin typeface="Consolas" panose="020B0609020204030204" pitchFamily="49" charset="0"/>
              </a:rPr>
              <a:t>(</a:t>
            </a:r>
            <a:r>
              <a:rPr lang="en-US" sz="1650" dirty="0">
                <a:solidFill>
                  <a:srgbClr val="2A00FF"/>
                </a:solidFill>
                <a:effectLst/>
                <a:latin typeface="Consolas" panose="020B0609020204030204" pitchFamily="49" charset="0"/>
              </a:rPr>
              <a:t>"Stopped"</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p:txBody>
      </p:sp>
      <p:sp>
        <p:nvSpPr>
          <p:cNvPr id="58371" name="Rectangle 3">
            <a:extLst>
              <a:ext uri="{FF2B5EF4-FFF2-40B4-BE49-F238E27FC236}">
                <a16:creationId xmlns:a16="http://schemas.microsoft.com/office/drawing/2014/main" id="{E579DB5F-F394-214E-942E-3B5A8ED22770}"/>
              </a:ext>
            </a:extLst>
          </p:cNvPr>
          <p:cNvSpPr txBox="1">
            <a:spLocks noChangeArrowheads="1"/>
          </p:cNvSpPr>
          <p:nvPr/>
        </p:nvSpPr>
        <p:spPr>
          <a:xfrm>
            <a:off x="5478581" y="0"/>
            <a:ext cx="3665419" cy="68580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spcBef>
                <a:spcPct val="0"/>
              </a:spcBef>
              <a:spcAft>
                <a:spcPct val="0"/>
              </a:spcAft>
              <a:buClrTx/>
            </a:pPr>
            <a:r>
              <a:rPr lang="en-US" altLang="en-US" sz="2600" b="1" dirty="0">
                <a:solidFill>
                  <a:schemeClr val="tx1"/>
                </a:solidFill>
                <a:latin typeface="Calibri" panose="020F0502020204030204" pitchFamily="34" charset="0"/>
                <a:cs typeface="Calibri" panose="020F0502020204030204" pitchFamily="34" charset="0"/>
              </a:rPr>
              <a:t>Scanner</a:t>
            </a:r>
            <a:r>
              <a:rPr lang="en-US" altLang="en-US" sz="2600" dirty="0">
                <a:solidFill>
                  <a:schemeClr val="tx1"/>
                </a:solidFill>
                <a:latin typeface="Calibri" panose="020F0502020204030204" pitchFamily="34" charset="0"/>
                <a:cs typeface="Calibri" panose="020F0502020204030204" pitchFamily="34" charset="0"/>
              </a:rPr>
              <a:t>: Used to get input from the user.</a:t>
            </a:r>
          </a:p>
          <a:p>
            <a:pPr eaLnBrk="0" fontAlgn="base" hangingPunct="0">
              <a:spcBef>
                <a:spcPct val="0"/>
              </a:spcBef>
              <a:spcAft>
                <a:spcPct val="0"/>
              </a:spcAft>
              <a:buClrTx/>
            </a:pPr>
            <a:r>
              <a:rPr lang="en-US" altLang="en-US" sz="2600" b="1" dirty="0">
                <a:solidFill>
                  <a:schemeClr val="tx1"/>
                </a:solidFill>
                <a:latin typeface="Calibri" panose="020F0502020204030204" pitchFamily="34" charset="0"/>
                <a:cs typeface="Calibri" panose="020F0502020204030204" pitchFamily="34" charset="0"/>
              </a:rPr>
              <a:t>Countdown loop</a:t>
            </a:r>
            <a:r>
              <a:rPr lang="en-US" altLang="en-US" sz="2600" dirty="0">
                <a:solidFill>
                  <a:schemeClr val="tx1"/>
                </a:solidFill>
                <a:latin typeface="Calibri" panose="020F0502020204030204" pitchFamily="34" charset="0"/>
                <a:cs typeface="Calibri" panose="020F0502020204030204" pitchFamily="34" charset="0"/>
              </a:rPr>
              <a:t>: The while loop runs until the countdown reaches zero.</a:t>
            </a:r>
          </a:p>
          <a:p>
            <a:pPr eaLnBrk="0" fontAlgn="base" hangingPunct="0">
              <a:spcBef>
                <a:spcPct val="0"/>
              </a:spcBef>
              <a:spcAft>
                <a:spcPct val="0"/>
              </a:spcAft>
              <a:buClrTx/>
            </a:pPr>
            <a:r>
              <a:rPr lang="en-US" altLang="en-US" sz="2600" b="1" dirty="0" err="1">
                <a:solidFill>
                  <a:schemeClr val="tx1"/>
                </a:solidFill>
                <a:latin typeface="Calibri" panose="020F0502020204030204" pitchFamily="34" charset="0"/>
                <a:cs typeface="Calibri" panose="020F0502020204030204" pitchFamily="34" charset="0"/>
              </a:rPr>
              <a:t>Thread.sleep</a:t>
            </a:r>
            <a:r>
              <a:rPr lang="en-US" altLang="en-US" sz="2600" b="1" dirty="0">
                <a:solidFill>
                  <a:schemeClr val="tx1"/>
                </a:solidFill>
                <a:latin typeface="Calibri" panose="020F0502020204030204" pitchFamily="34" charset="0"/>
                <a:cs typeface="Calibri" panose="020F0502020204030204" pitchFamily="34" charset="0"/>
              </a:rPr>
              <a:t>(1000)</a:t>
            </a:r>
            <a:r>
              <a:rPr lang="en-US" altLang="en-US" sz="2600" dirty="0">
                <a:solidFill>
                  <a:schemeClr val="tx1"/>
                </a:solidFill>
                <a:latin typeface="Calibri" panose="020F0502020204030204" pitchFamily="34" charset="0"/>
                <a:cs typeface="Calibri" panose="020F0502020204030204" pitchFamily="34" charset="0"/>
              </a:rPr>
              <a:t>: This pauses the execution for 1000 milliseconds (1 second) between each iteration of the loop to simulate the countdown.</a:t>
            </a:r>
          </a:p>
          <a:p>
            <a:pPr eaLnBrk="0" fontAlgn="base" hangingPunct="0">
              <a:spcBef>
                <a:spcPct val="0"/>
              </a:spcBef>
              <a:spcAft>
                <a:spcPct val="0"/>
              </a:spcAft>
              <a:buClrTx/>
            </a:pPr>
            <a:r>
              <a:rPr lang="en-US" altLang="en-US" sz="2600" b="1" dirty="0">
                <a:solidFill>
                  <a:schemeClr val="tx1"/>
                </a:solidFill>
                <a:latin typeface="Calibri" panose="020F0502020204030204" pitchFamily="34" charset="0"/>
                <a:cs typeface="Calibri" panose="020F0502020204030204" pitchFamily="34" charset="0"/>
              </a:rPr>
              <a:t>Final message</a:t>
            </a:r>
            <a:r>
              <a:rPr lang="en-US" altLang="en-US" sz="2600" dirty="0">
                <a:solidFill>
                  <a:schemeClr val="tx1"/>
                </a:solidFill>
                <a:latin typeface="Calibri" panose="020F0502020204030204" pitchFamily="34" charset="0"/>
                <a:cs typeface="Calibri" panose="020F0502020204030204" pitchFamily="34" charset="0"/>
              </a:rPr>
              <a:t>: Once the countdown is complete, it prints "Stopped." </a:t>
            </a:r>
          </a:p>
        </p:txBody>
      </p:sp>
    </p:spTree>
    <p:extLst>
      <p:ext uri="{BB962C8B-B14F-4D97-AF65-F5344CB8AC3E}">
        <p14:creationId xmlns:p14="http://schemas.microsoft.com/office/powerpoint/2010/main" val="127258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12</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23101" y="0"/>
            <a:ext cx="272089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declares the package name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under which this class belongs. In Java, packages are used to organize classes and avoid name conflicts.</a:t>
            </a:r>
          </a:p>
        </p:txBody>
      </p:sp>
    </p:spTree>
    <p:extLst>
      <p:ext uri="{BB962C8B-B14F-4D97-AF65-F5344CB8AC3E}">
        <p14:creationId xmlns:p14="http://schemas.microsoft.com/office/powerpoint/2010/main" val="288072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13</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47163"/>
            <a:ext cx="279895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java.util.Scanner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imports the Scanner class from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The Scanner class is used for obtaining input from the user.</a:t>
            </a:r>
          </a:p>
        </p:txBody>
      </p:sp>
    </p:spTree>
    <p:extLst>
      <p:ext uri="{BB962C8B-B14F-4D97-AF65-F5344CB8AC3E}">
        <p14:creationId xmlns:p14="http://schemas.microsoft.com/office/powerpoint/2010/main" val="3837085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14</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11151"/>
            <a:ext cx="279895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defines the main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is public, meaning it can be accessed from outside its package.</a:t>
            </a:r>
          </a:p>
        </p:txBody>
      </p:sp>
    </p:spTree>
    <p:extLst>
      <p:ext uri="{BB962C8B-B14F-4D97-AF65-F5344CB8AC3E}">
        <p14:creationId xmlns:p14="http://schemas.microsoft.com/office/powerpoint/2010/main" val="3128950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15</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0"/>
            <a:ext cx="2798956"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the main method where the program execution begins. It is public so it can be run by the JVM, static so it belongs to the class rather than an instance, and void because it doesn’t return any value. The String[]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parameter allows the program to accept command-line arguments.</a:t>
            </a:r>
          </a:p>
        </p:txBody>
      </p:sp>
    </p:spTree>
    <p:extLst>
      <p:ext uri="{BB962C8B-B14F-4D97-AF65-F5344CB8AC3E}">
        <p14:creationId xmlns:p14="http://schemas.microsoft.com/office/powerpoint/2010/main" val="58606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16</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0"/>
            <a:ext cx="279895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Scanner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new Scanner(System.in);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new Scanner object to read input from the standard input stream (System.in), which is typically the keyboard.</a:t>
            </a:r>
          </a:p>
        </p:txBody>
      </p:sp>
    </p:spTree>
    <p:extLst>
      <p:ext uri="{BB962C8B-B14F-4D97-AF65-F5344CB8AC3E}">
        <p14:creationId xmlns:p14="http://schemas.microsoft.com/office/powerpoint/2010/main" val="3541839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17</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0"/>
            <a:ext cx="279895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the number of seconds: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prompts the user to enter the number of seconds for the countdown by displaying a message on the console.</a:t>
            </a:r>
          </a:p>
        </p:txBody>
      </p:sp>
    </p:spTree>
    <p:extLst>
      <p:ext uri="{BB962C8B-B14F-4D97-AF65-F5344CB8AC3E}">
        <p14:creationId xmlns:p14="http://schemas.microsoft.com/office/powerpoint/2010/main" val="360913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18</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 seconds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scanner.nextInt</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reads an integer input from the user and stores it in the variable seconds.</a:t>
            </a:r>
          </a:p>
        </p:txBody>
      </p:sp>
    </p:spTree>
    <p:extLst>
      <p:ext uri="{BB962C8B-B14F-4D97-AF65-F5344CB8AC3E}">
        <p14:creationId xmlns:p14="http://schemas.microsoft.com/office/powerpoint/2010/main" val="3778345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19</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while (seconds &gt; 0)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starts a while loop that will run as long as the value of seconds is greater than 0. This loop controls the countdown process.</a:t>
            </a:r>
          </a:p>
        </p:txBody>
      </p:sp>
    </p:spTree>
    <p:extLst>
      <p:ext uri="{BB962C8B-B14F-4D97-AF65-F5344CB8AC3E}">
        <p14:creationId xmlns:p14="http://schemas.microsoft.com/office/powerpoint/2010/main" val="324396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65C127-6DCD-4C12-9DB4-9E72410B7049}"/>
              </a:ext>
            </a:extLst>
          </p:cNvPr>
          <p:cNvPicPr>
            <a:picLocks noChangeAspect="1"/>
          </p:cNvPicPr>
          <p:nvPr/>
        </p:nvPicPr>
        <p:blipFill>
          <a:blip r:embed="rId2"/>
          <a:srcRect l="19080" t="40345" r="18966" b="9796"/>
          <a:stretch/>
        </p:blipFill>
        <p:spPr>
          <a:xfrm>
            <a:off x="-25070" y="1208690"/>
            <a:ext cx="9194140" cy="4162096"/>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a:t>
            </a:fld>
            <a:endParaRPr lang="en-US" altLang="en-US" sz="1400"/>
          </a:p>
        </p:txBody>
      </p:sp>
      <p:sp>
        <p:nvSpPr>
          <p:cNvPr id="8" name="Rectangle: Rounded Corners 7">
            <a:extLst>
              <a:ext uri="{FF2B5EF4-FFF2-40B4-BE49-F238E27FC236}">
                <a16:creationId xmlns:a16="http://schemas.microsoft.com/office/drawing/2014/main" id="{37E23975-9CDD-67F6-810B-692019816E3D}"/>
              </a:ext>
            </a:extLst>
          </p:cNvPr>
          <p:cNvSpPr/>
          <p:nvPr/>
        </p:nvSpPr>
        <p:spPr>
          <a:xfrm>
            <a:off x="-25070" y="3573518"/>
            <a:ext cx="4214648" cy="44669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18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20</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(seconds + " seconds remaining");</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Inside the loop, this line prints the current value of seconds along with a message indicating the remaining time.</a:t>
            </a:r>
          </a:p>
        </p:txBody>
      </p:sp>
    </p:spTree>
    <p:extLst>
      <p:ext uri="{BB962C8B-B14F-4D97-AF65-F5344CB8AC3E}">
        <p14:creationId xmlns:p14="http://schemas.microsoft.com/office/powerpoint/2010/main" val="25193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21</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seconds--;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decrements the seconds variable by 1 in each iteration of the loop.</a:t>
            </a:r>
          </a:p>
        </p:txBody>
      </p:sp>
    </p:spTree>
    <p:extLst>
      <p:ext uri="{BB962C8B-B14F-4D97-AF65-F5344CB8AC3E}">
        <p14:creationId xmlns:p14="http://schemas.microsoft.com/office/powerpoint/2010/main" val="289175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22</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try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begins a try block to handle any potential exceptions that might occur during the sleep operation.</a:t>
            </a:r>
          </a:p>
        </p:txBody>
      </p:sp>
    </p:spTree>
    <p:extLst>
      <p:ext uri="{BB962C8B-B14F-4D97-AF65-F5344CB8AC3E}">
        <p14:creationId xmlns:p14="http://schemas.microsoft.com/office/powerpoint/2010/main" val="2144511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23</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3934"/>
            <a:ext cx="2743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Thread.sleep</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(1000);</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pauses the program for 1 second (1000 milliseconds) before the next iteration of the loop. It simulates a real-time countdown.</a:t>
            </a:r>
          </a:p>
        </p:txBody>
      </p:sp>
    </p:spTree>
    <p:extLst>
      <p:ext uri="{BB962C8B-B14F-4D97-AF65-F5344CB8AC3E}">
        <p14:creationId xmlns:p14="http://schemas.microsoft.com/office/powerpoint/2010/main" val="347693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24</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3933"/>
            <a:ext cx="2743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catch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InterruptedException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catches any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InterruptedException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that might be thrown if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Thread.sleep</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is interrupted.</a:t>
            </a:r>
          </a:p>
        </p:txBody>
      </p:sp>
    </p:spTree>
    <p:extLst>
      <p:ext uri="{BB962C8B-B14F-4D97-AF65-F5344CB8AC3E}">
        <p14:creationId xmlns:p14="http://schemas.microsoft.com/office/powerpoint/2010/main" val="415019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25</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3933"/>
            <a:ext cx="2743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("Countdown was interrupted.");</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an interruption occurs, this line prints a message indicating that the countdown was interrupted.</a:t>
            </a:r>
          </a:p>
        </p:txBody>
      </p:sp>
    </p:spTree>
    <p:extLst>
      <p:ext uri="{BB962C8B-B14F-4D97-AF65-F5344CB8AC3E}">
        <p14:creationId xmlns:p14="http://schemas.microsoft.com/office/powerpoint/2010/main" val="4032931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26</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7163"/>
            <a:ext cx="2743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try-catch block.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while loop.</a:t>
            </a:r>
          </a:p>
        </p:txBody>
      </p:sp>
    </p:spTree>
    <p:extLst>
      <p:ext uri="{BB962C8B-B14F-4D97-AF65-F5344CB8AC3E}">
        <p14:creationId xmlns:p14="http://schemas.microsoft.com/office/powerpoint/2010/main" val="2835887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27</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18098"/>
            <a:ext cx="2743200" cy="689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("Stopped");</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After the loop ends (when seconds reaches 0), this line prints a final message indicating that the countdown has stopped.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main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a:t>
            </a:r>
            <a:r>
              <a:rPr kumimoji="0" lang="en-US" altLang="en-US" sz="2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a:t>
            </a:r>
          </a:p>
        </p:txBody>
      </p:sp>
    </p:spTree>
    <p:extLst>
      <p:ext uri="{BB962C8B-B14F-4D97-AF65-F5344CB8AC3E}">
        <p14:creationId xmlns:p14="http://schemas.microsoft.com/office/powerpoint/2010/main" val="2135395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sp>
        <p:nvSpPr>
          <p:cNvPr id="5" name="TextBox 4">
            <a:extLst>
              <a:ext uri="{FF2B5EF4-FFF2-40B4-BE49-F238E27FC236}">
                <a16:creationId xmlns:a16="http://schemas.microsoft.com/office/drawing/2014/main" id="{03759DBC-5043-0639-655D-BD3E1C100551}"/>
              </a:ext>
            </a:extLst>
          </p:cNvPr>
          <p:cNvSpPr txBox="1"/>
          <p:nvPr/>
        </p:nvSpPr>
        <p:spPr>
          <a:xfrm>
            <a:off x="0" y="992459"/>
            <a:ext cx="9144000" cy="5196166"/>
          </a:xfrm>
          <a:prstGeom prst="rect">
            <a:avLst/>
          </a:prstGeom>
          <a:noFill/>
        </p:spPr>
        <p:txBody>
          <a:bodyPr wrap="square">
            <a:spAutoFit/>
          </a:bodyPr>
          <a:lstStyle/>
          <a:p>
            <a:pPr>
              <a:lnSpc>
                <a:spcPct val="150000"/>
              </a:lnSpc>
            </a:pPr>
            <a:r>
              <a:rPr lang="en-US" sz="2800" b="1" i="0" u="none" strike="noStrike" baseline="0" dirty="0">
                <a:solidFill>
                  <a:srgbClr val="000000"/>
                </a:solidFill>
                <a:latin typeface="Calibri" panose="020F0502020204030204" pitchFamily="34" charset="0"/>
                <a:cs typeface="Calibri" panose="020F0502020204030204" pitchFamily="34" charset="0"/>
              </a:rPr>
              <a:t>6.2 (0.5%)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Decoding Random Month</a:t>
            </a:r>
            <a:r>
              <a:rPr lang="en-US" sz="2800" b="0" i="0" u="none" strike="noStrike" baseline="0" dirty="0">
                <a:solidFill>
                  <a:srgbClr val="000000"/>
                </a:solidFill>
                <a:latin typeface="Calibri" panose="020F0502020204030204" pitchFamily="34" charset="0"/>
                <a:cs typeface="Calibri" panose="020F0502020204030204" pitchFamily="34" charset="0"/>
              </a:rPr>
              <a:t>) Write a program that randomly generates an integer between 1 and 12 and displays the corresponding English month name January, February, ..., or December for the number 1, 2, ..., or 12, respectively.</a:t>
            </a:r>
          </a:p>
          <a:p>
            <a:pPr>
              <a:lnSpc>
                <a:spcPct val="150000"/>
              </a:lnSpc>
            </a:pPr>
            <a:r>
              <a:rPr lang="en-US" sz="2800" b="1" i="0" u="none" strike="noStrike" baseline="0" dirty="0">
                <a:solidFill>
                  <a:srgbClr val="000000"/>
                </a:solidFill>
                <a:latin typeface="Calibri" panose="020F0502020204030204" pitchFamily="34" charset="0"/>
                <a:cs typeface="Calibri" panose="020F0502020204030204" pitchFamily="34" charset="0"/>
              </a:rPr>
              <a:t>Hint: </a:t>
            </a:r>
            <a:r>
              <a:rPr lang="en-US" sz="2800" b="0" i="0" u="none" strike="noStrike" baseline="0" dirty="0">
                <a:solidFill>
                  <a:srgbClr val="000000"/>
                </a:solidFill>
                <a:latin typeface="Calibri" panose="020F0502020204030204" pitchFamily="34" charset="0"/>
                <a:cs typeface="Calibri" panose="020F0502020204030204" pitchFamily="34" charset="0"/>
              </a:rPr>
              <a:t>you can use </a:t>
            </a:r>
            <a:r>
              <a:rPr lang="en-US" sz="2800" b="0" i="0" u="none" strike="noStrike" baseline="0" dirty="0" err="1">
                <a:solidFill>
                  <a:srgbClr val="000000"/>
                </a:solidFill>
                <a:latin typeface="Calibri" panose="020F0502020204030204" pitchFamily="34" charset="0"/>
                <a:cs typeface="Calibri" panose="020F0502020204030204" pitchFamily="34" charset="0"/>
              </a:rPr>
              <a:t>Math.random</a:t>
            </a:r>
            <a:r>
              <a:rPr lang="en-US" sz="2800" b="0" i="0" u="none" strike="noStrike" baseline="0" dirty="0">
                <a:solidFill>
                  <a:srgbClr val="000000"/>
                </a:solidFill>
                <a:latin typeface="Calibri" panose="020F0502020204030204" pitchFamily="34" charset="0"/>
                <a:cs typeface="Calibri" panose="020F0502020204030204" pitchFamily="34" charset="0"/>
              </a:rPr>
              <a:t>() function that generates a random double value greater than or equal to 0.0 and less than 1.0 to randomly generate an integer between 1 and 12. You can either use switch or if selection statements. </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33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29</a:t>
            </a:fld>
            <a:endParaRPr lang="en-US" altLang="en-US"/>
          </a:p>
        </p:txBody>
      </p:sp>
      <p:pic>
        <p:nvPicPr>
          <p:cNvPr id="6" name="Picture 5">
            <a:extLst>
              <a:ext uri="{FF2B5EF4-FFF2-40B4-BE49-F238E27FC236}">
                <a16:creationId xmlns:a16="http://schemas.microsoft.com/office/drawing/2014/main" id="{54E9D57E-210D-FFEC-FF49-883116BD0516}"/>
              </a:ext>
            </a:extLst>
          </p:cNvPr>
          <p:cNvPicPr>
            <a:picLocks noChangeAspect="1"/>
          </p:cNvPicPr>
          <p:nvPr/>
        </p:nvPicPr>
        <p:blipFill>
          <a:blip r:embed="rId2"/>
          <a:srcRect b="7182"/>
          <a:stretch/>
        </p:blipFill>
        <p:spPr>
          <a:xfrm>
            <a:off x="0" y="857250"/>
            <a:ext cx="9144000" cy="4774116"/>
          </a:xfrm>
          <a:prstGeom prst="rect">
            <a:avLst/>
          </a:prstGeom>
        </p:spPr>
      </p:pic>
    </p:spTree>
    <p:extLst>
      <p:ext uri="{BB962C8B-B14F-4D97-AF65-F5344CB8AC3E}">
        <p14:creationId xmlns:p14="http://schemas.microsoft.com/office/powerpoint/2010/main" val="374690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a:lnSpc>
                <a:spcPct val="150000"/>
              </a:lnSpc>
            </a:pPr>
            <a:r>
              <a:rPr lang="en-US" sz="2800" b="1" i="0" u="none" strike="noStrike" baseline="0" dirty="0">
                <a:solidFill>
                  <a:schemeClr val="tx1"/>
                </a:solidFill>
                <a:latin typeface="Calibri" panose="020F0502020204030204" pitchFamily="34" charset="0"/>
                <a:cs typeface="Calibri" panose="020F0502020204030204" pitchFamily="34" charset="0"/>
              </a:rPr>
              <a:t>6.1 (0.5%) </a:t>
            </a:r>
            <a:r>
              <a:rPr lang="en-US" sz="2800" b="0" i="0" u="none" strike="noStrike" baseline="0" dirty="0">
                <a:solidFill>
                  <a:schemeClr val="tx1"/>
                </a:solidFill>
                <a:latin typeface="Calibri" panose="020F0502020204030204" pitchFamily="34" charset="0"/>
                <a:cs typeface="Calibri" panose="020F0502020204030204" pitchFamily="34" charset="0"/>
              </a:rPr>
              <a:t>(</a:t>
            </a:r>
            <a:r>
              <a:rPr lang="en-US" sz="2800" b="0" i="1" u="none" strike="noStrike" baseline="0" dirty="0">
                <a:solidFill>
                  <a:schemeClr val="tx1"/>
                </a:solidFill>
                <a:latin typeface="Calibri" panose="020F0502020204030204" pitchFamily="34" charset="0"/>
                <a:cs typeface="Calibri" panose="020F0502020204030204" pitchFamily="34" charset="0"/>
              </a:rPr>
              <a:t>Countdown Simulator</a:t>
            </a:r>
            <a:r>
              <a:rPr lang="en-US" sz="2800" b="0" i="0" u="none" strike="noStrike" baseline="0" dirty="0">
                <a:solidFill>
                  <a:schemeClr val="tx1"/>
                </a:solidFill>
                <a:latin typeface="Calibri" panose="020F0502020204030204" pitchFamily="34" charset="0"/>
                <a:cs typeface="Calibri" panose="020F0502020204030204" pitchFamily="34" charset="0"/>
              </a:rPr>
              <a:t>) Write a program that prompts the user to enter the number of seconds, displays a message at every second, and terminates when the time expires. </a:t>
            </a:r>
            <a:endParaRPr lang="en-U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1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30</a:t>
            </a:fld>
            <a:endParaRPr lang="en-US" altLang="en-US"/>
          </a:p>
        </p:txBody>
      </p:sp>
      <p:pic>
        <p:nvPicPr>
          <p:cNvPr id="3" name="Picture 2">
            <a:extLst>
              <a:ext uri="{FF2B5EF4-FFF2-40B4-BE49-F238E27FC236}">
                <a16:creationId xmlns:a16="http://schemas.microsoft.com/office/drawing/2014/main" id="{0F3B688F-FB26-9C7C-3617-698B81D12C32}"/>
              </a:ext>
            </a:extLst>
          </p:cNvPr>
          <p:cNvPicPr>
            <a:picLocks noChangeAspect="1"/>
          </p:cNvPicPr>
          <p:nvPr/>
        </p:nvPicPr>
        <p:blipFill>
          <a:blip r:embed="rId2"/>
          <a:srcRect b="6532"/>
          <a:stretch/>
        </p:blipFill>
        <p:spPr>
          <a:xfrm>
            <a:off x="0" y="1025215"/>
            <a:ext cx="9144000" cy="4807570"/>
          </a:xfrm>
          <a:prstGeom prst="rect">
            <a:avLst/>
          </a:prstGeom>
        </p:spPr>
      </p:pic>
    </p:spTree>
    <p:extLst>
      <p:ext uri="{BB962C8B-B14F-4D97-AF65-F5344CB8AC3E}">
        <p14:creationId xmlns:p14="http://schemas.microsoft.com/office/powerpoint/2010/main" val="733065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31</a:t>
            </a:fld>
            <a:endParaRPr lang="en-US" altLang="en-US"/>
          </a:p>
        </p:txBody>
      </p:sp>
      <p:pic>
        <p:nvPicPr>
          <p:cNvPr id="5" name="Picture 4">
            <a:extLst>
              <a:ext uri="{FF2B5EF4-FFF2-40B4-BE49-F238E27FC236}">
                <a16:creationId xmlns:a16="http://schemas.microsoft.com/office/drawing/2014/main" id="{BBA88A34-588E-0765-1C7A-BFA4C831BE5A}"/>
              </a:ext>
            </a:extLst>
          </p:cNvPr>
          <p:cNvPicPr>
            <a:picLocks noChangeAspect="1"/>
          </p:cNvPicPr>
          <p:nvPr/>
        </p:nvPicPr>
        <p:blipFill>
          <a:blip r:embed="rId2"/>
          <a:srcRect l="30001" r="29755" b="29079"/>
          <a:stretch/>
        </p:blipFill>
        <p:spPr>
          <a:xfrm>
            <a:off x="1081668" y="-61850"/>
            <a:ext cx="6980663" cy="6919850"/>
          </a:xfrm>
          <a:prstGeom prst="rect">
            <a:avLst/>
          </a:prstGeom>
        </p:spPr>
      </p:pic>
    </p:spTree>
    <p:extLst>
      <p:ext uri="{BB962C8B-B14F-4D97-AF65-F5344CB8AC3E}">
        <p14:creationId xmlns:p14="http://schemas.microsoft.com/office/powerpoint/2010/main" val="3733806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32</a:t>
            </a:fld>
            <a:endParaRPr lang="en-US" altLang="en-US"/>
          </a:p>
        </p:txBody>
      </p:sp>
      <p:pic>
        <p:nvPicPr>
          <p:cNvPr id="3" name="Picture 2">
            <a:extLst>
              <a:ext uri="{FF2B5EF4-FFF2-40B4-BE49-F238E27FC236}">
                <a16:creationId xmlns:a16="http://schemas.microsoft.com/office/drawing/2014/main" id="{1B9A6F74-4B4D-9E02-7B6C-D37883C7BAC9}"/>
              </a:ext>
            </a:extLst>
          </p:cNvPr>
          <p:cNvPicPr>
            <a:picLocks noChangeAspect="1"/>
          </p:cNvPicPr>
          <p:nvPr/>
        </p:nvPicPr>
        <p:blipFill>
          <a:blip r:embed="rId2"/>
          <a:srcRect r="45807" b="46416"/>
          <a:stretch/>
        </p:blipFill>
        <p:spPr>
          <a:xfrm>
            <a:off x="0" y="1166966"/>
            <a:ext cx="9144000" cy="5085670"/>
          </a:xfrm>
          <a:prstGeom prst="rect">
            <a:avLst/>
          </a:prstGeom>
        </p:spPr>
      </p:pic>
    </p:spTree>
    <p:extLst>
      <p:ext uri="{BB962C8B-B14F-4D97-AF65-F5344CB8AC3E}">
        <p14:creationId xmlns:p14="http://schemas.microsoft.com/office/powerpoint/2010/main" val="1786699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33</a:t>
            </a:fld>
            <a:endParaRPr lang="en-US" altLang="en-US"/>
          </a:p>
        </p:txBody>
      </p:sp>
      <p:pic>
        <p:nvPicPr>
          <p:cNvPr id="7" name="Picture 6">
            <a:extLst>
              <a:ext uri="{FF2B5EF4-FFF2-40B4-BE49-F238E27FC236}">
                <a16:creationId xmlns:a16="http://schemas.microsoft.com/office/drawing/2014/main" id="{CDDE7D57-2FE0-7E90-A855-A4205739F7AE}"/>
              </a:ext>
            </a:extLst>
          </p:cNvPr>
          <p:cNvPicPr>
            <a:picLocks noChangeAspect="1"/>
          </p:cNvPicPr>
          <p:nvPr/>
        </p:nvPicPr>
        <p:blipFill>
          <a:blip r:embed="rId2"/>
          <a:srcRect t="32331" b="39702"/>
          <a:stretch/>
        </p:blipFill>
        <p:spPr>
          <a:xfrm>
            <a:off x="10509" y="21020"/>
            <a:ext cx="9154509" cy="1438507"/>
          </a:xfrm>
          <a:prstGeom prst="rect">
            <a:avLst/>
          </a:prstGeom>
          <a:ln w="28575">
            <a:solidFill>
              <a:srgbClr val="FF0000"/>
            </a:solidFill>
          </a:ln>
        </p:spPr>
      </p:pic>
      <p:sp>
        <p:nvSpPr>
          <p:cNvPr id="2" name="TextBox 1">
            <a:extLst>
              <a:ext uri="{FF2B5EF4-FFF2-40B4-BE49-F238E27FC236}">
                <a16:creationId xmlns:a16="http://schemas.microsoft.com/office/drawing/2014/main" id="{A0222588-3BFA-084B-8E80-A9CB92959974}"/>
              </a:ext>
            </a:extLst>
          </p:cNvPr>
          <p:cNvSpPr txBox="1"/>
          <p:nvPr/>
        </p:nvSpPr>
        <p:spPr>
          <a:xfrm>
            <a:off x="0" y="1468830"/>
            <a:ext cx="9154510" cy="523220"/>
          </a:xfrm>
          <a:prstGeom prst="rect">
            <a:avLst/>
          </a:prstGeom>
          <a:solidFill>
            <a:schemeClr val="bg1"/>
          </a:solidFill>
          <a:ln w="28575">
            <a:solidFill>
              <a:schemeClr val="accent1"/>
            </a:solidFill>
          </a:ln>
        </p:spPr>
        <p:txBody>
          <a:bodyPr wrap="square">
            <a:spAutoFit/>
          </a:bodyPr>
          <a:lstStyle/>
          <a:p>
            <a:r>
              <a:rPr lang="en-AU" sz="2800" dirty="0">
                <a:latin typeface="Calibri" panose="020F0502020204030204" pitchFamily="34" charset="0"/>
                <a:cs typeface="Calibri" panose="020F0502020204030204" pitchFamily="34" charset="0"/>
              </a:rPr>
              <a:t>Place the Code Within the Package, Run and Show the Results</a:t>
            </a:r>
          </a:p>
        </p:txBody>
      </p:sp>
      <p:pic>
        <p:nvPicPr>
          <p:cNvPr id="3" name="Picture 2">
            <a:extLst>
              <a:ext uri="{FF2B5EF4-FFF2-40B4-BE49-F238E27FC236}">
                <a16:creationId xmlns:a16="http://schemas.microsoft.com/office/drawing/2014/main" id="{BA7C0631-2DD2-926E-5A20-3B553F91FA8F}"/>
              </a:ext>
            </a:extLst>
          </p:cNvPr>
          <p:cNvPicPr>
            <a:picLocks noChangeAspect="1"/>
          </p:cNvPicPr>
          <p:nvPr/>
        </p:nvPicPr>
        <p:blipFill>
          <a:blip r:embed="rId3"/>
          <a:srcRect b="5985"/>
          <a:stretch/>
        </p:blipFill>
        <p:spPr>
          <a:xfrm>
            <a:off x="10510" y="2022373"/>
            <a:ext cx="9144000" cy="4835627"/>
          </a:xfrm>
          <a:prstGeom prst="rect">
            <a:avLst/>
          </a:prstGeom>
          <a:ln w="28575">
            <a:solidFill>
              <a:srgbClr val="FF0000"/>
            </a:solidFill>
          </a:ln>
        </p:spPr>
      </p:pic>
    </p:spTree>
    <p:extLst>
      <p:ext uri="{BB962C8B-B14F-4D97-AF65-F5344CB8AC3E}">
        <p14:creationId xmlns:p14="http://schemas.microsoft.com/office/powerpoint/2010/main" val="1671748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34</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2166582"/>
            <a:ext cx="45720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Organizes the class in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class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Declares the main class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92686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35</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1828028"/>
            <a:ext cx="45720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static void main(String[]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entry point of the program where execution begins.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(int)(</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Math.random</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12) + 1;</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Generates a random integer between 1 and 12 to represent a month.</a:t>
            </a:r>
          </a:p>
        </p:txBody>
      </p:sp>
    </p:spTree>
    <p:extLst>
      <p:ext uri="{BB962C8B-B14F-4D97-AF65-F5344CB8AC3E}">
        <p14:creationId xmlns:p14="http://schemas.microsoft.com/office/powerpoint/2010/main" val="2045025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36</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1557274"/>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String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Declares a variable to store the month name corresponding to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switch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 }</a:t>
            </a:r>
            <a:endPar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Matches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a month name using a switch statement.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case X: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break;</a:t>
            </a:r>
            <a:endPar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Assigns the correct month name to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based on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06707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37</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2028616"/>
            <a:ext cx="457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default: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"Invalid month"; break;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Handles any unexpected values (though this shouldn’t occur).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randomly generated month number is: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Prints the generated month number.</a:t>
            </a:r>
          </a:p>
        </p:txBody>
      </p:sp>
    </p:spTree>
    <p:extLst>
      <p:ext uri="{BB962C8B-B14F-4D97-AF65-F5344CB8AC3E}">
        <p14:creationId xmlns:p14="http://schemas.microsoft.com/office/powerpoint/2010/main" val="1041397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38</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2536447"/>
            <a:ext cx="45720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corresponding month name is: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Prints the corresponding month name.</a:t>
            </a:r>
          </a:p>
        </p:txBody>
      </p:sp>
    </p:spTree>
    <p:extLst>
      <p:ext uri="{BB962C8B-B14F-4D97-AF65-F5344CB8AC3E}">
        <p14:creationId xmlns:p14="http://schemas.microsoft.com/office/powerpoint/2010/main" val="4286374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60F13F-33BB-90BD-F75F-BC92E4C0535D}"/>
              </a:ext>
            </a:extLst>
          </p:cNvPr>
          <p:cNvSpPr>
            <a:spLocks noGrp="1"/>
          </p:cNvSpPr>
          <p:nvPr>
            <p:ph type="sldNum" sz="quarter" idx="11"/>
          </p:nvPr>
        </p:nvSpPr>
        <p:spPr/>
        <p:txBody>
          <a:bodyPr/>
          <a:lstStyle/>
          <a:p>
            <a:pPr>
              <a:defRPr/>
            </a:pPr>
            <a:fld id="{52BAE153-106A-054D-8D30-6B13A2BC7148}" type="slidenum">
              <a:rPr lang="en-US" altLang="en-US" smtClean="0"/>
              <a:pPr>
                <a:defRPr/>
              </a:pPr>
              <a:t>39</a:t>
            </a:fld>
            <a:endParaRPr lang="en-US" altLang="en-US"/>
          </a:p>
        </p:txBody>
      </p:sp>
      <p:sp>
        <p:nvSpPr>
          <p:cNvPr id="6" name="TextBox 5">
            <a:extLst>
              <a:ext uri="{FF2B5EF4-FFF2-40B4-BE49-F238E27FC236}">
                <a16:creationId xmlns:a16="http://schemas.microsoft.com/office/drawing/2014/main" id="{E51CD5B3-5821-94B7-6F7F-1DCBD7BF8D46}"/>
              </a:ext>
            </a:extLst>
          </p:cNvPr>
          <p:cNvSpPr txBox="1"/>
          <p:nvPr/>
        </p:nvSpPr>
        <p:spPr>
          <a:xfrm>
            <a:off x="0" y="-11151"/>
            <a:ext cx="9144000" cy="4832092"/>
          </a:xfrm>
          <a:prstGeom prst="rect">
            <a:avLst/>
          </a:prstGeom>
          <a:solidFill>
            <a:schemeClr val="bg1"/>
          </a:solidFill>
        </p:spPr>
        <p:txBody>
          <a:bodyPr wrap="square">
            <a:spAutoFit/>
          </a:bodyPr>
          <a:lstStyle/>
          <a:p>
            <a:r>
              <a:rPr lang="en-US" sz="2800" b="1" i="0" u="none" strike="noStrike" baseline="0" dirty="0">
                <a:solidFill>
                  <a:srgbClr val="000000"/>
                </a:solidFill>
                <a:latin typeface="Calibri" panose="020F0502020204030204" pitchFamily="34" charset="0"/>
                <a:cs typeface="Calibri" panose="020F0502020204030204" pitchFamily="34" charset="0"/>
              </a:rPr>
              <a:t>6.3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Basic Strings Exercises</a:t>
            </a:r>
            <a:r>
              <a:rPr lang="en-US" sz="2800" b="0" i="0" u="none" strike="noStrike" baseline="0" dirty="0">
                <a:solidFill>
                  <a:srgbClr val="000000"/>
                </a:solidFill>
                <a:latin typeface="Calibri" panose="020F0502020204030204" pitchFamily="34" charset="0"/>
                <a:cs typeface="Calibri" panose="020F0502020204030204" pitchFamily="34" charset="0"/>
              </a:rPr>
              <a:t>) Write a program to perform the following string operations.</a:t>
            </a:r>
          </a:p>
          <a:p>
            <a:r>
              <a:rPr lang="en-US" sz="2800" b="1" i="0" u="none" strike="noStrike" baseline="0" dirty="0">
                <a:solidFill>
                  <a:srgbClr val="000000"/>
                </a:solidFill>
                <a:latin typeface="Calibri" panose="020F0502020204030204" pitchFamily="34" charset="0"/>
                <a:cs typeface="Calibri" panose="020F0502020204030204" pitchFamily="34" charset="0"/>
              </a:rPr>
              <a:t>Hint: </a:t>
            </a:r>
            <a:r>
              <a:rPr lang="en-US" sz="2800" b="0" i="0" u="none" strike="noStrike" baseline="0" dirty="0">
                <a:solidFill>
                  <a:srgbClr val="000000"/>
                </a:solidFill>
                <a:latin typeface="Calibri" panose="020F0502020204030204" pitchFamily="34" charset="0"/>
                <a:cs typeface="Calibri" panose="020F0502020204030204" pitchFamily="34" charset="0"/>
              </a:rPr>
              <a:t>check out the ‘Lecture 4 Slides - Program constructs’ and the String class methods in Java API.</a:t>
            </a:r>
          </a:p>
          <a:p>
            <a:r>
              <a:rPr lang="en-US" sz="2800" b="0" i="0" u="none" strike="noStrike" baseline="0" dirty="0">
                <a:solidFill>
                  <a:srgbClr val="000000"/>
                </a:solidFill>
                <a:latin typeface="Calibri" panose="020F0502020204030204" pitchFamily="34" charset="0"/>
                <a:cs typeface="Calibri" panose="020F0502020204030204" pitchFamily="34" charset="0"/>
              </a:rPr>
              <a:t>• Combine string "north" and string "</a:t>
            </a:r>
            <a:r>
              <a:rPr lang="en-US" sz="2800" b="0" i="0" u="none" strike="noStrike" baseline="0" dirty="0" err="1">
                <a:solidFill>
                  <a:srgbClr val="000000"/>
                </a:solidFill>
                <a:latin typeface="Calibri" panose="020F0502020204030204" pitchFamily="34" charset="0"/>
                <a:cs typeface="Calibri" panose="020F0502020204030204" pitchFamily="34" charset="0"/>
              </a:rPr>
              <a:t>sydney</a:t>
            </a:r>
            <a:r>
              <a:rPr lang="en-US" sz="2800" b="0" i="0" u="none" strike="noStrike" baseline="0" dirty="0">
                <a:solidFill>
                  <a:srgbClr val="000000"/>
                </a:solidFill>
                <a:latin typeface="Calibri" panose="020F0502020204030204" pitchFamily="34" charset="0"/>
                <a:cs typeface="Calibri" panose="020F0502020204030204" pitchFamily="34" charset="0"/>
              </a:rPr>
              <a:t>" to display "NORTH SYDNEY". Note that the result must have a space between "NORTH" and "SYDNEY".</a:t>
            </a:r>
          </a:p>
          <a:p>
            <a:r>
              <a:rPr lang="en-US" sz="2800" b="0" i="0" u="none" strike="noStrike" baseline="0" dirty="0">
                <a:solidFill>
                  <a:srgbClr val="000000"/>
                </a:solidFill>
                <a:latin typeface="Calibri" panose="020F0502020204030204" pitchFamily="34" charset="0"/>
                <a:cs typeface="Calibri" panose="020F0502020204030204" pitchFamily="34" charset="0"/>
              </a:rPr>
              <a:t>• Then the program displays the string length and its last character.</a:t>
            </a:r>
          </a:p>
          <a:p>
            <a:r>
              <a:rPr lang="en-US" sz="2800" b="0" i="0" u="none" strike="noStrike" baseline="0" dirty="0">
                <a:solidFill>
                  <a:srgbClr val="000000"/>
                </a:solidFill>
                <a:latin typeface="Calibri" panose="020F0502020204030204" pitchFamily="34" charset="0"/>
                <a:cs typeface="Calibri" panose="020F0502020204030204" pitchFamily="34" charset="0"/>
              </a:rPr>
              <a:t>• Finally, the program changes the string to "NORTH SHORE" and displays it to the console. </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254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6" name="Picture 5">
            <a:extLst>
              <a:ext uri="{FF2B5EF4-FFF2-40B4-BE49-F238E27FC236}">
                <a16:creationId xmlns:a16="http://schemas.microsoft.com/office/drawing/2014/main" id="{704C3C71-5470-ED08-C5EF-0BA72FA2CBBC}"/>
              </a:ext>
            </a:extLst>
          </p:cNvPr>
          <p:cNvPicPr>
            <a:picLocks noChangeAspect="1"/>
          </p:cNvPicPr>
          <p:nvPr/>
        </p:nvPicPr>
        <p:blipFill>
          <a:blip r:embed="rId2"/>
          <a:srcRect r="64368" b="34521"/>
          <a:stretch/>
        </p:blipFill>
        <p:spPr>
          <a:xfrm>
            <a:off x="0" y="857250"/>
            <a:ext cx="5717628" cy="5910137"/>
          </a:xfrm>
          <a:prstGeom prst="rect">
            <a:avLst/>
          </a:prstGeom>
        </p:spPr>
      </p:pic>
    </p:spTree>
    <p:extLst>
      <p:ext uri="{BB962C8B-B14F-4D97-AF65-F5344CB8AC3E}">
        <p14:creationId xmlns:p14="http://schemas.microsoft.com/office/powerpoint/2010/main" val="1974894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40</a:t>
            </a:fld>
            <a:endParaRPr lang="en-US" altLang="en-US"/>
          </a:p>
        </p:txBody>
      </p:sp>
      <p:pic>
        <p:nvPicPr>
          <p:cNvPr id="6" name="Picture 5">
            <a:extLst>
              <a:ext uri="{FF2B5EF4-FFF2-40B4-BE49-F238E27FC236}">
                <a16:creationId xmlns:a16="http://schemas.microsoft.com/office/drawing/2014/main" id="{308EDD51-CA6D-0D8B-B208-B455B5881A25}"/>
              </a:ext>
            </a:extLst>
          </p:cNvPr>
          <p:cNvPicPr>
            <a:picLocks noChangeAspect="1"/>
          </p:cNvPicPr>
          <p:nvPr/>
        </p:nvPicPr>
        <p:blipFill>
          <a:blip r:embed="rId2"/>
          <a:srcRect r="64390" b="11301"/>
          <a:stretch/>
        </p:blipFill>
        <p:spPr>
          <a:xfrm>
            <a:off x="0" y="0"/>
            <a:ext cx="4850780" cy="6796492"/>
          </a:xfrm>
          <a:prstGeom prst="rect">
            <a:avLst/>
          </a:prstGeom>
        </p:spPr>
      </p:pic>
    </p:spTree>
    <p:extLst>
      <p:ext uri="{BB962C8B-B14F-4D97-AF65-F5344CB8AC3E}">
        <p14:creationId xmlns:p14="http://schemas.microsoft.com/office/powerpoint/2010/main" val="118314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41</a:t>
            </a:fld>
            <a:endParaRPr lang="en-US" altLang="en-US"/>
          </a:p>
        </p:txBody>
      </p:sp>
      <p:pic>
        <p:nvPicPr>
          <p:cNvPr id="3" name="Picture 2">
            <a:extLst>
              <a:ext uri="{FF2B5EF4-FFF2-40B4-BE49-F238E27FC236}">
                <a16:creationId xmlns:a16="http://schemas.microsoft.com/office/drawing/2014/main" id="{96E989DD-9DEB-CE85-5D76-2DEE5290EFE2}"/>
              </a:ext>
            </a:extLst>
          </p:cNvPr>
          <p:cNvPicPr>
            <a:picLocks noChangeAspect="1"/>
          </p:cNvPicPr>
          <p:nvPr/>
        </p:nvPicPr>
        <p:blipFill>
          <a:blip r:embed="rId2"/>
          <a:srcRect l="22561" t="460" r="22805" b="6315"/>
          <a:stretch/>
        </p:blipFill>
        <p:spPr>
          <a:xfrm>
            <a:off x="0" y="1"/>
            <a:ext cx="7145078" cy="6858000"/>
          </a:xfrm>
          <a:prstGeom prst="rect">
            <a:avLst/>
          </a:prstGeom>
        </p:spPr>
      </p:pic>
    </p:spTree>
    <p:extLst>
      <p:ext uri="{BB962C8B-B14F-4D97-AF65-F5344CB8AC3E}">
        <p14:creationId xmlns:p14="http://schemas.microsoft.com/office/powerpoint/2010/main" val="895428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42</a:t>
            </a:fld>
            <a:endParaRPr lang="en-US" altLang="en-US"/>
          </a:p>
        </p:txBody>
      </p:sp>
      <p:pic>
        <p:nvPicPr>
          <p:cNvPr id="5" name="Picture 4">
            <a:extLst>
              <a:ext uri="{FF2B5EF4-FFF2-40B4-BE49-F238E27FC236}">
                <a16:creationId xmlns:a16="http://schemas.microsoft.com/office/drawing/2014/main" id="{357BCCF1-8EED-1174-F33B-5D4FC5063D6B}"/>
              </a:ext>
            </a:extLst>
          </p:cNvPr>
          <p:cNvPicPr>
            <a:picLocks noChangeAspect="1"/>
          </p:cNvPicPr>
          <p:nvPr/>
        </p:nvPicPr>
        <p:blipFill>
          <a:blip r:embed="rId2"/>
          <a:srcRect r="54512" b="5230"/>
          <a:stretch/>
        </p:blipFill>
        <p:spPr>
          <a:xfrm>
            <a:off x="0" y="0"/>
            <a:ext cx="5843239" cy="6847791"/>
          </a:xfrm>
          <a:prstGeom prst="rect">
            <a:avLst/>
          </a:prstGeom>
        </p:spPr>
      </p:pic>
    </p:spTree>
    <p:extLst>
      <p:ext uri="{BB962C8B-B14F-4D97-AF65-F5344CB8AC3E}">
        <p14:creationId xmlns:p14="http://schemas.microsoft.com/office/powerpoint/2010/main" val="3990884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43</a:t>
            </a:fld>
            <a:endParaRPr lang="en-US" altLang="en-US"/>
          </a:p>
        </p:txBody>
      </p:sp>
      <p:pic>
        <p:nvPicPr>
          <p:cNvPr id="3" name="Picture 2">
            <a:extLst>
              <a:ext uri="{FF2B5EF4-FFF2-40B4-BE49-F238E27FC236}">
                <a16:creationId xmlns:a16="http://schemas.microsoft.com/office/drawing/2014/main" id="{C70666C7-BCD6-E464-94A7-D6E4BF46C098}"/>
              </a:ext>
            </a:extLst>
          </p:cNvPr>
          <p:cNvPicPr>
            <a:picLocks noChangeAspect="1"/>
          </p:cNvPicPr>
          <p:nvPr/>
        </p:nvPicPr>
        <p:blipFill>
          <a:blip r:embed="rId2"/>
          <a:srcRect l="30244" t="1" r="30000" b="28428"/>
          <a:stretch/>
        </p:blipFill>
        <p:spPr>
          <a:xfrm>
            <a:off x="-1" y="0"/>
            <a:ext cx="6757639" cy="6843144"/>
          </a:xfrm>
          <a:prstGeom prst="rect">
            <a:avLst/>
          </a:prstGeom>
        </p:spPr>
      </p:pic>
    </p:spTree>
    <p:extLst>
      <p:ext uri="{BB962C8B-B14F-4D97-AF65-F5344CB8AC3E}">
        <p14:creationId xmlns:p14="http://schemas.microsoft.com/office/powerpoint/2010/main" val="310508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44</a:t>
            </a:fld>
            <a:endParaRPr lang="en-US" altLang="en-US"/>
          </a:p>
        </p:txBody>
      </p:sp>
      <p:pic>
        <p:nvPicPr>
          <p:cNvPr id="5" name="Picture 4">
            <a:extLst>
              <a:ext uri="{FF2B5EF4-FFF2-40B4-BE49-F238E27FC236}">
                <a16:creationId xmlns:a16="http://schemas.microsoft.com/office/drawing/2014/main" id="{514626AE-9F23-DBD6-FED4-39EEC0A25F0C}"/>
              </a:ext>
            </a:extLst>
          </p:cNvPr>
          <p:cNvPicPr>
            <a:picLocks noChangeAspect="1"/>
          </p:cNvPicPr>
          <p:nvPr/>
        </p:nvPicPr>
        <p:blipFill>
          <a:blip r:embed="rId2"/>
          <a:srcRect b="58130"/>
          <a:stretch/>
        </p:blipFill>
        <p:spPr>
          <a:xfrm>
            <a:off x="0" y="0"/>
            <a:ext cx="9144000" cy="2153579"/>
          </a:xfrm>
          <a:prstGeom prst="rect">
            <a:avLst/>
          </a:prstGeom>
          <a:ln w="28575">
            <a:solidFill>
              <a:srgbClr val="FF0000"/>
            </a:solidFill>
          </a:ln>
        </p:spPr>
      </p:pic>
      <p:pic>
        <p:nvPicPr>
          <p:cNvPr id="7" name="Picture 6">
            <a:extLst>
              <a:ext uri="{FF2B5EF4-FFF2-40B4-BE49-F238E27FC236}">
                <a16:creationId xmlns:a16="http://schemas.microsoft.com/office/drawing/2014/main" id="{FB4171E3-E226-20AB-E0B8-1B0233044FAC}"/>
              </a:ext>
            </a:extLst>
          </p:cNvPr>
          <p:cNvPicPr>
            <a:picLocks noChangeAspect="1"/>
          </p:cNvPicPr>
          <p:nvPr/>
        </p:nvPicPr>
        <p:blipFill>
          <a:blip r:embed="rId3"/>
          <a:srcRect b="10434"/>
          <a:stretch/>
        </p:blipFill>
        <p:spPr>
          <a:xfrm>
            <a:off x="0" y="2251152"/>
            <a:ext cx="9144000" cy="4606848"/>
          </a:xfrm>
          <a:prstGeom prst="rect">
            <a:avLst/>
          </a:prstGeom>
          <a:ln w="28575">
            <a:solidFill>
              <a:srgbClr val="FF0000"/>
            </a:solidFill>
          </a:ln>
        </p:spPr>
      </p:pic>
    </p:spTree>
    <p:extLst>
      <p:ext uri="{BB962C8B-B14F-4D97-AF65-F5344CB8AC3E}">
        <p14:creationId xmlns:p14="http://schemas.microsoft.com/office/powerpoint/2010/main" val="1290298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45</a:t>
            </a:fld>
            <a:endParaRPr lang="en-US" altLang="en-US"/>
          </a:p>
        </p:txBody>
      </p:sp>
      <p:pic>
        <p:nvPicPr>
          <p:cNvPr id="3" name="Picture 2">
            <a:extLst>
              <a:ext uri="{FF2B5EF4-FFF2-40B4-BE49-F238E27FC236}">
                <a16:creationId xmlns:a16="http://schemas.microsoft.com/office/drawing/2014/main" id="{1CEB0BCF-87FA-FDBF-8141-131EA222B441}"/>
              </a:ext>
            </a:extLst>
          </p:cNvPr>
          <p:cNvPicPr>
            <a:picLocks noChangeAspect="1"/>
          </p:cNvPicPr>
          <p:nvPr/>
        </p:nvPicPr>
        <p:blipFill>
          <a:blip r:embed="rId2"/>
          <a:srcRect t="8049" b="39485"/>
          <a:stretch/>
        </p:blipFill>
        <p:spPr>
          <a:xfrm>
            <a:off x="-31532" y="532384"/>
            <a:ext cx="9144000" cy="2698595"/>
          </a:xfrm>
          <a:prstGeom prst="rect">
            <a:avLst/>
          </a:prstGeom>
          <a:ln w="28575">
            <a:solidFill>
              <a:srgbClr val="FF0000"/>
            </a:solidFill>
          </a:ln>
        </p:spPr>
      </p:pic>
      <p:sp>
        <p:nvSpPr>
          <p:cNvPr id="5" name="TextBox 4">
            <a:extLst>
              <a:ext uri="{FF2B5EF4-FFF2-40B4-BE49-F238E27FC236}">
                <a16:creationId xmlns:a16="http://schemas.microsoft.com/office/drawing/2014/main" id="{01343092-91D5-B638-F5C0-8E3BF26C293D}"/>
              </a:ext>
            </a:extLst>
          </p:cNvPr>
          <p:cNvSpPr txBox="1"/>
          <p:nvPr/>
        </p:nvSpPr>
        <p:spPr>
          <a:xfrm>
            <a:off x="-31531" y="0"/>
            <a:ext cx="9143999" cy="523220"/>
          </a:xfrm>
          <a:prstGeom prst="rect">
            <a:avLst/>
          </a:prstGeom>
          <a:solidFill>
            <a:schemeClr val="bg1"/>
          </a:solidFill>
          <a:ln w="28575">
            <a:solidFill>
              <a:schemeClr val="accent1"/>
            </a:solidFill>
          </a:ln>
        </p:spPr>
        <p:txBody>
          <a:bodyPr wrap="square">
            <a:spAutoFit/>
          </a:bodyPr>
          <a:lstStyle/>
          <a:p>
            <a:r>
              <a:rPr lang="en-AU" sz="2800" dirty="0">
                <a:latin typeface="Calibri" panose="020F0502020204030204" pitchFamily="34" charset="0"/>
                <a:cs typeface="Calibri" panose="020F0502020204030204" pitchFamily="34" charset="0"/>
              </a:rPr>
              <a:t>Place the Code Within the Package, Run and Show the Results</a:t>
            </a:r>
          </a:p>
        </p:txBody>
      </p:sp>
    </p:spTree>
    <p:extLst>
      <p:ext uri="{BB962C8B-B14F-4D97-AF65-F5344CB8AC3E}">
        <p14:creationId xmlns:p14="http://schemas.microsoft.com/office/powerpoint/2010/main" val="279888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46</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86561"/>
            <a:ext cx="8790039" cy="156966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Defines the package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organizing the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Declares the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a:t>
            </a:r>
          </a:p>
        </p:txBody>
      </p:sp>
    </p:spTree>
    <p:extLst>
      <p:ext uri="{BB962C8B-B14F-4D97-AF65-F5344CB8AC3E}">
        <p14:creationId xmlns:p14="http://schemas.microsoft.com/office/powerpoint/2010/main" val="972096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47</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88340"/>
            <a:ext cx="8790039" cy="156966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main method where program execution starts.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str1 = "north";</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Initializes the first string as "north".</a:t>
            </a:r>
          </a:p>
        </p:txBody>
      </p:sp>
    </p:spTree>
    <p:extLst>
      <p:ext uri="{BB962C8B-B14F-4D97-AF65-F5344CB8AC3E}">
        <p14:creationId xmlns:p14="http://schemas.microsoft.com/office/powerpoint/2010/main" val="3023007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48</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072896"/>
            <a:ext cx="8790039" cy="17851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str2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sydney</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Initializes the second string as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sydney</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str1.toUpperCase() + " " + str2.toUpperCase();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Combines str1 and str2 in uppercase with a space in between, resulting in "NORTH SYDNEY".</a:t>
            </a:r>
          </a:p>
        </p:txBody>
      </p:sp>
    </p:spTree>
    <p:extLst>
      <p:ext uri="{BB962C8B-B14F-4D97-AF65-F5344CB8AC3E}">
        <p14:creationId xmlns:p14="http://schemas.microsoft.com/office/powerpoint/2010/main" val="2445955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49</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42173"/>
            <a:ext cx="8790039" cy="14465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("Combined String: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Prints the combined string "NORTH SYDNEY".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 length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combinedString.length</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Calculates the length of the combined string.</a:t>
            </a:r>
          </a:p>
        </p:txBody>
      </p:sp>
    </p:spTree>
    <p:extLst>
      <p:ext uri="{BB962C8B-B14F-4D97-AF65-F5344CB8AC3E}">
        <p14:creationId xmlns:p14="http://schemas.microsoft.com/office/powerpoint/2010/main" val="65228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3" name="Picture 2">
            <a:extLst>
              <a:ext uri="{FF2B5EF4-FFF2-40B4-BE49-F238E27FC236}">
                <a16:creationId xmlns:a16="http://schemas.microsoft.com/office/drawing/2014/main" id="{3AD3C022-6AA5-0A55-FE98-06EB9E11A645}"/>
              </a:ext>
            </a:extLst>
          </p:cNvPr>
          <p:cNvPicPr>
            <a:picLocks noChangeAspect="1"/>
          </p:cNvPicPr>
          <p:nvPr/>
        </p:nvPicPr>
        <p:blipFill>
          <a:blip r:embed="rId2"/>
          <a:srcRect r="22644" b="6321"/>
          <a:stretch/>
        </p:blipFill>
        <p:spPr>
          <a:xfrm>
            <a:off x="0" y="857249"/>
            <a:ext cx="8849710" cy="6028289"/>
          </a:xfrm>
          <a:prstGeom prst="rect">
            <a:avLst/>
          </a:prstGeom>
        </p:spPr>
      </p:pic>
    </p:spTree>
    <p:extLst>
      <p:ext uri="{BB962C8B-B14F-4D97-AF65-F5344CB8AC3E}">
        <p14:creationId xmlns:p14="http://schemas.microsoft.com/office/powerpoint/2010/main" val="328826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50</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42173"/>
            <a:ext cx="8790039" cy="14465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("Length of Combined String: " + length);</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Displays the length of the combined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char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lastChar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combinedString.charAt</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(length - 1);</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Retrieves the last character of the combined string.</a:t>
            </a:r>
          </a:p>
        </p:txBody>
      </p:sp>
    </p:spTree>
    <p:extLst>
      <p:ext uri="{BB962C8B-B14F-4D97-AF65-F5344CB8AC3E}">
        <p14:creationId xmlns:p14="http://schemas.microsoft.com/office/powerpoint/2010/main" val="769313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51</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324535"/>
          </a:xfrm>
          <a:prstGeom prst="rect">
            <a:avLst/>
          </a:prstGeom>
          <a:no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basicStringOperations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BasicStringOperations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3F7F5F"/>
                </a:solidFill>
                <a:effectLst/>
                <a:latin typeface="Consolas" panose="020B0609020204030204" pitchFamily="49" charset="0"/>
              </a:rPr>
              <a:t>// Combine the strings "north" and "</a:t>
            </a:r>
            <a:r>
              <a:rPr lang="en-US" sz="1700" u="sng" dirty="0" err="1">
                <a:solidFill>
                  <a:srgbClr val="3F7F5F"/>
                </a:solidFill>
                <a:effectLst/>
                <a:latin typeface="Consolas" panose="020B0609020204030204" pitchFamily="49" charset="0"/>
              </a:rPr>
              <a:t>sydney</a:t>
            </a:r>
            <a:r>
              <a:rPr lang="en-US" sz="1700" dirty="0">
                <a:solidFill>
                  <a:srgbClr val="3F7F5F"/>
                </a:solidFill>
                <a:effectLst/>
                <a:latin typeface="Consolas" panose="020B0609020204030204" pitchFamily="49" charset="0"/>
              </a:rPr>
              <a:t>" to "NORTH SYDNEY"</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dirty="0">
                <a:solidFill>
                  <a:srgbClr val="000000"/>
                </a:solidFill>
                <a:effectLst/>
                <a:latin typeface="Consolas" panose="020B0609020204030204" pitchFamily="49" charset="0"/>
              </a:rPr>
              <a:t>String </a:t>
            </a:r>
            <a:r>
              <a:rPr lang="en-US" sz="1700" dirty="0">
                <a:solidFill>
                  <a:srgbClr val="6A3E3E"/>
                </a:solidFill>
                <a:effectLst/>
                <a:latin typeface="Consolas" panose="020B0609020204030204" pitchFamily="49" charset="0"/>
              </a:rPr>
              <a:t>str1</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"north"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String </a:t>
            </a:r>
            <a:r>
              <a:rPr lang="en-US" sz="1700" dirty="0">
                <a:solidFill>
                  <a:srgbClr val="6A3E3E"/>
                </a:solidFill>
                <a:effectLst/>
                <a:latin typeface="Consolas" panose="020B0609020204030204" pitchFamily="49" charset="0"/>
              </a:rPr>
              <a:t>str2</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a:t>
            </a:r>
            <a:r>
              <a:rPr lang="en-US" sz="1700" dirty="0" err="1">
                <a:solidFill>
                  <a:srgbClr val="2A00FF"/>
                </a:solidFill>
                <a:effectLst/>
                <a:latin typeface="Consolas" panose="020B0609020204030204" pitchFamily="49" charset="0"/>
              </a:rPr>
              <a:t>sydney</a:t>
            </a:r>
            <a:r>
              <a:rPr lang="en-US" sz="1700" dirty="0">
                <a:solidFill>
                  <a:srgbClr val="2A00FF"/>
                </a:solidFill>
                <a:effectLst/>
                <a:latin typeface="Consolas" panose="020B0609020204030204" pitchFamily="49" charset="0"/>
              </a:rPr>
              <a:t>"</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String </a:t>
            </a: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str1</a:t>
            </a:r>
            <a:r>
              <a:rPr lang="en-US" sz="1700" dirty="0">
                <a:solidFill>
                  <a:srgbClr val="000000"/>
                </a:solidFill>
                <a:effectLst/>
                <a:latin typeface="Consolas" panose="020B0609020204030204" pitchFamily="49" charset="0"/>
              </a:rPr>
              <a:t>.toUpperCase() + </a:t>
            </a:r>
            <a:r>
              <a:rPr lang="en-US" sz="1700" dirty="0">
                <a:solidFill>
                  <a:srgbClr val="2A00FF"/>
                </a:solidFill>
                <a:effectLst/>
                <a:latin typeface="Consolas" panose="020B0609020204030204" pitchFamily="49" charset="0"/>
              </a:rPr>
              <a:t>" "</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str2</a:t>
            </a:r>
            <a:r>
              <a:rPr lang="en-US" sz="1700" dirty="0">
                <a:solidFill>
                  <a:srgbClr val="000000"/>
                </a:solidFill>
                <a:effectLst/>
                <a:latin typeface="Consolas" panose="020B0609020204030204" pitchFamily="49" charset="0"/>
              </a:rPr>
              <a:t>.toUpperCase();</a:t>
            </a:r>
          </a:p>
          <a:p>
            <a:pPr marL="0" marR="0">
              <a:spcBef>
                <a:spcPts val="0"/>
              </a:spcBef>
              <a:spcAft>
                <a:spcPts val="0"/>
              </a:spcAft>
            </a:pPr>
            <a:r>
              <a:rPr lang="en-US" sz="1700" dirty="0">
                <a:solidFill>
                  <a:srgbClr val="3F7F5F"/>
                </a:solidFill>
                <a:effectLst/>
                <a:latin typeface="Consolas" panose="020B0609020204030204" pitchFamily="49" charset="0"/>
              </a:rPr>
              <a:t>// Display the combined string</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"Combined String: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3F7F5F"/>
                </a:solidFill>
                <a:effectLst/>
                <a:latin typeface="Consolas" panose="020B0609020204030204" pitchFamily="49" charset="0"/>
              </a:rPr>
              <a:t>// Display the length of the combined string</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err="1">
                <a:solidFill>
                  <a:srgbClr val="00000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"Length of Combined String: "</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3F7F5F"/>
                </a:solidFill>
                <a:effectLst/>
                <a:latin typeface="Consolas" panose="020B0609020204030204" pitchFamily="49" charset="0"/>
              </a:rPr>
              <a:t>// Display the last character of the combined string</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b="1" dirty="0">
                <a:solidFill>
                  <a:srgbClr val="7F0055"/>
                </a:solidFill>
                <a:effectLst/>
                <a:latin typeface="Consolas" panose="020B0609020204030204" pitchFamily="49" charset="0"/>
              </a:rPr>
              <a:t>char</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lastChar</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err="1">
                <a:solidFill>
                  <a:srgbClr val="000000"/>
                </a:solidFill>
                <a:effectLst/>
                <a:latin typeface="Consolas" panose="020B0609020204030204" pitchFamily="49" charset="0"/>
              </a:rPr>
              <a:t>.charAt</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"Last Character of Combined String: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lastChar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3F7F5F"/>
                </a:solidFill>
                <a:effectLst/>
                <a:latin typeface="Consolas" panose="020B0609020204030204" pitchFamily="49" charset="0"/>
              </a:rPr>
              <a:t>// Change the string to "NORTH SHORE" and display it</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"NORTH SHORE"</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"Updated String: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4734342"/>
            <a:ext cx="8790039" cy="21236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("Last Character of Combined String: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lastChar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Prints the last character of the combined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"NORTH SHORE";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Updates the string to "NORTH SHORE".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("Updated String: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Prints the updated string "NORTH SHORE".</a:t>
            </a:r>
          </a:p>
        </p:txBody>
      </p:sp>
    </p:spTree>
    <p:extLst>
      <p:ext uri="{BB962C8B-B14F-4D97-AF65-F5344CB8AC3E}">
        <p14:creationId xmlns:p14="http://schemas.microsoft.com/office/powerpoint/2010/main" val="2325865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52</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A171F0-4304-903D-580A-843DFDC082E5}"/>
              </a:ext>
            </a:extLst>
          </p:cNvPr>
          <p:cNvPicPr>
            <a:picLocks noChangeAspect="1"/>
          </p:cNvPicPr>
          <p:nvPr/>
        </p:nvPicPr>
        <p:blipFill>
          <a:blip r:embed="rId2"/>
          <a:stretch>
            <a:fillRect/>
          </a:stretch>
        </p:blipFill>
        <p:spPr>
          <a:xfrm>
            <a:off x="0" y="713384"/>
            <a:ext cx="9144000" cy="6043308"/>
          </a:xfrm>
          <a:prstGeom prst="rect">
            <a:avLst/>
          </a:prstGeom>
        </p:spPr>
      </p:pic>
      <p:sp>
        <p:nvSpPr>
          <p:cNvPr id="8" name="TextBox 7">
            <a:extLst>
              <a:ext uri="{FF2B5EF4-FFF2-40B4-BE49-F238E27FC236}">
                <a16:creationId xmlns:a16="http://schemas.microsoft.com/office/drawing/2014/main" id="{B29D2133-6E5E-76A9-8DC2-9994EB377545}"/>
              </a:ext>
            </a:extLst>
          </p:cNvPr>
          <p:cNvSpPr txBox="1"/>
          <p:nvPr/>
        </p:nvSpPr>
        <p:spPr>
          <a:xfrm>
            <a:off x="5291958" y="0"/>
            <a:ext cx="3767959" cy="2308324"/>
          </a:xfrm>
          <a:prstGeom prst="rect">
            <a:avLst/>
          </a:prstGeom>
          <a:solidFill>
            <a:schemeClr val="bg1"/>
          </a:solidFill>
        </p:spPr>
        <p:txBody>
          <a:bodyPr wrap="square">
            <a:spAutoFit/>
          </a:bodyPr>
          <a:lstStyle/>
          <a:p>
            <a:r>
              <a:rPr lang="en-US" sz="1800" b="0" i="0" u="none" strike="noStrike" baseline="0" dirty="0">
                <a:solidFill>
                  <a:srgbClr val="000000"/>
                </a:solidFill>
                <a:latin typeface="AAAAAE+ArialMT"/>
              </a:rPr>
              <a:t>Study and understand the above code by paying particular attention on how the </a:t>
            </a:r>
            <a:r>
              <a:rPr lang="en-US" sz="1800" b="0" i="0" u="none" strike="noStrike" baseline="0" dirty="0" err="1">
                <a:solidFill>
                  <a:srgbClr val="000000"/>
                </a:solidFill>
                <a:latin typeface="AAAAAE+ArialMT"/>
              </a:rPr>
              <a:t>readAndComputeAvgCost</a:t>
            </a:r>
            <a:r>
              <a:rPr lang="en-US" sz="1800" b="0" i="0" u="none" strike="noStrike" baseline="0" dirty="0">
                <a:solidFill>
                  <a:srgbClr val="000000"/>
                </a:solidFill>
                <a:latin typeface="AAAAAE+ArialMT"/>
              </a:rPr>
              <a:t>() method gets use of the subroutine calculation methods </a:t>
            </a:r>
            <a:r>
              <a:rPr lang="en-US" sz="1800" b="0" i="0" u="none" strike="noStrike" baseline="0" dirty="0" err="1">
                <a:solidFill>
                  <a:srgbClr val="000000"/>
                </a:solidFill>
                <a:latin typeface="AAAAAE+ArialMT"/>
              </a:rPr>
              <a:t>getTotal</a:t>
            </a:r>
            <a:r>
              <a:rPr lang="en-US" sz="1800" b="0" i="0" u="none" strike="noStrike" baseline="0" dirty="0">
                <a:solidFill>
                  <a:srgbClr val="000000"/>
                </a:solidFill>
                <a:latin typeface="AAAAAE+ArialMT"/>
              </a:rPr>
              <a:t>() and </a:t>
            </a:r>
            <a:r>
              <a:rPr lang="en-US" sz="1800" b="0" i="0" u="none" strike="noStrike" baseline="0" dirty="0" err="1">
                <a:solidFill>
                  <a:srgbClr val="000000"/>
                </a:solidFill>
                <a:latin typeface="AAAAAE+ArialMT"/>
              </a:rPr>
              <a:t>getAverage</a:t>
            </a:r>
            <a:r>
              <a:rPr lang="en-US" sz="1800" b="0" i="0" u="none" strike="noStrike" baseline="0" dirty="0">
                <a:solidFill>
                  <a:srgbClr val="000000"/>
                </a:solidFill>
                <a:latin typeface="AAAAAE+ArialMT"/>
              </a:rPr>
              <a:t>(). Find a bug in the above program and </a:t>
            </a:r>
            <a:r>
              <a:rPr lang="en-US" sz="1800" b="1" i="0" u="none" strike="noStrike" baseline="0" dirty="0">
                <a:solidFill>
                  <a:srgbClr val="000000"/>
                </a:solidFill>
                <a:latin typeface="AAAAAL+Arial-BoldMT"/>
              </a:rPr>
              <a:t>explain </a:t>
            </a:r>
            <a:r>
              <a:rPr lang="en-US" sz="1800" b="0" i="0" u="none" strike="noStrike" baseline="0" dirty="0">
                <a:solidFill>
                  <a:srgbClr val="000000"/>
                </a:solidFill>
                <a:latin typeface="AAAAAE+ArialMT"/>
              </a:rPr>
              <a:t>to your lab tutor. </a:t>
            </a:r>
            <a:r>
              <a:rPr lang="en-US" sz="1800" b="1" i="0" u="none" strike="noStrike" baseline="0" dirty="0">
                <a:solidFill>
                  <a:srgbClr val="000000"/>
                </a:solidFill>
                <a:latin typeface="AAAAAL+Arial-BoldMT"/>
              </a:rPr>
              <a:t>Hint: </a:t>
            </a:r>
            <a:r>
              <a:rPr lang="en-US" sz="1800" b="0" i="0" u="none" strike="noStrike" baseline="0" dirty="0">
                <a:solidFill>
                  <a:srgbClr val="000000"/>
                </a:solidFill>
                <a:latin typeface="AAAAAE+ArialMT"/>
              </a:rPr>
              <a:t>the bug is a logic error. </a:t>
            </a:r>
            <a:endParaRPr lang="en-AU" dirty="0"/>
          </a:p>
        </p:txBody>
      </p:sp>
    </p:spTree>
    <p:extLst>
      <p:ext uri="{BB962C8B-B14F-4D97-AF65-F5344CB8AC3E}">
        <p14:creationId xmlns:p14="http://schemas.microsoft.com/office/powerpoint/2010/main" val="1189070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53</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B19CFC77-11E4-2946-3D53-92A36DD8B35D}"/>
              </a:ext>
            </a:extLst>
          </p:cNvPr>
          <p:cNvSpPr>
            <a:spLocks noChangeArrowheads="1"/>
          </p:cNvSpPr>
          <p:nvPr/>
        </p:nvSpPr>
        <p:spPr bwMode="auto">
          <a:xfrm>
            <a:off x="0" y="1042650"/>
            <a:ext cx="9144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 and Bug Identification: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provided code snippet defines a program that calculates the total and average cost of shopping items.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calls two subroutine methods: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getAverage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Functions Overview:</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(double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uPrice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double qty, double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It returns the sum of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the product of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uPrice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qty.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getAverage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(double total, int count)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It calculates the average cost by dividing the total amount by the number of items (count).</a:t>
            </a:r>
          </a:p>
        </p:txBody>
      </p:sp>
    </p:spTree>
    <p:extLst>
      <p:ext uri="{BB962C8B-B14F-4D97-AF65-F5344CB8AC3E}">
        <p14:creationId xmlns:p14="http://schemas.microsoft.com/office/powerpoint/2010/main" val="3310902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54</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B19CFC77-11E4-2946-3D53-92A36DD8B35D}"/>
              </a:ext>
            </a:extLst>
          </p:cNvPr>
          <p:cNvSpPr>
            <a:spLocks noChangeArrowheads="1"/>
          </p:cNvSpPr>
          <p:nvPr/>
        </p:nvSpPr>
        <p:spPr bwMode="auto">
          <a:xfrm>
            <a:off x="0" y="568321"/>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Potential Bug (Logic Error):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logic error is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Current Implementation: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DF63D45-954F-5BA2-BC8F-BE6EB004C8E0}"/>
              </a:ext>
            </a:extLst>
          </p:cNvPr>
          <p:cNvSpPr txBox="1"/>
          <p:nvPr/>
        </p:nvSpPr>
        <p:spPr>
          <a:xfrm>
            <a:off x="-33453" y="2581447"/>
            <a:ext cx="9210906" cy="1815882"/>
          </a:xfrm>
          <a:prstGeom prst="rect">
            <a:avLst/>
          </a:prstGeom>
          <a:noFill/>
        </p:spPr>
        <p:txBody>
          <a:bodyPr wrap="square">
            <a:spAutoFit/>
          </a:bodyPr>
          <a:lstStyle/>
          <a:p>
            <a:pPr marL="0" marR="0">
              <a:spcBef>
                <a:spcPts val="0"/>
              </a:spcBef>
              <a:spcAft>
                <a:spcPts val="0"/>
              </a:spcAft>
            </a:pPr>
            <a:r>
              <a:rPr lang="en-US" sz="2800" b="1" dirty="0">
                <a:solidFill>
                  <a:srgbClr val="7F0055"/>
                </a:solidFill>
                <a:effectLst/>
                <a:latin typeface="Consolas" panose="020B0609020204030204" pitchFamily="49" charset="0"/>
              </a:rPr>
              <a:t>public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static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getTotal</a:t>
            </a:r>
            <a:r>
              <a:rPr lang="en-US" sz="2800" dirty="0">
                <a:solidFill>
                  <a:srgbClr val="000000"/>
                </a:solidFill>
                <a:effectLst/>
                <a:latin typeface="Consolas" panose="020B0609020204030204" pitchFamily="49" charset="0"/>
              </a:rPr>
              <a:t>(</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qty,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a:t>
            </a:r>
          </a:p>
          <a:p>
            <a:pPr marL="0" marR="0">
              <a:spcBef>
                <a:spcPts val="0"/>
              </a:spcBef>
              <a:spcAft>
                <a:spcPts val="0"/>
              </a:spcAft>
            </a:pPr>
            <a:r>
              <a:rPr lang="en-US" sz="2800" b="1" dirty="0">
                <a:solidFill>
                  <a:srgbClr val="7F0055"/>
                </a:solidFill>
                <a:effectLst/>
                <a:latin typeface="Consolas" panose="020B0609020204030204" pitchFamily="49" charset="0"/>
              </a:rPr>
              <a:t>return</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 qty;</a:t>
            </a:r>
          </a:p>
          <a:p>
            <a:pPr marL="0" marR="0">
              <a:spcBef>
                <a:spcPts val="0"/>
              </a:spcBef>
              <a:spcAft>
                <a:spcPts val="0"/>
              </a:spcAft>
            </a:pP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60412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55</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DF63D45-954F-5BA2-BC8F-BE6EB004C8E0}"/>
              </a:ext>
            </a:extLst>
          </p:cNvPr>
          <p:cNvSpPr txBox="1"/>
          <p:nvPr/>
        </p:nvSpPr>
        <p:spPr>
          <a:xfrm>
            <a:off x="0" y="519707"/>
            <a:ext cx="9144000" cy="1815882"/>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latin typeface="Consolas" panose="020B0609020204030204" pitchFamily="49" charset="0"/>
              </a:rPr>
              <a:t>public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static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getTotal</a:t>
            </a:r>
            <a:r>
              <a:rPr lang="en-US" sz="2800" dirty="0">
                <a:solidFill>
                  <a:srgbClr val="000000"/>
                </a:solidFill>
                <a:effectLst/>
                <a:latin typeface="Consolas" panose="020B0609020204030204" pitchFamily="49" charset="0"/>
              </a:rPr>
              <a:t>(</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qty,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a:t>
            </a:r>
          </a:p>
          <a:p>
            <a:pPr marL="0" marR="0">
              <a:spcBef>
                <a:spcPts val="0"/>
              </a:spcBef>
              <a:spcAft>
                <a:spcPts val="0"/>
              </a:spcAft>
            </a:pPr>
            <a:r>
              <a:rPr lang="en-US" sz="2800" b="1" dirty="0">
                <a:solidFill>
                  <a:srgbClr val="7F0055"/>
                </a:solidFill>
                <a:effectLst/>
                <a:latin typeface="Consolas" panose="020B0609020204030204" pitchFamily="49" charset="0"/>
              </a:rPr>
              <a:t>return</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 qty;</a:t>
            </a:r>
          </a:p>
          <a:p>
            <a:pPr marL="0" marR="0">
              <a:spcBef>
                <a:spcPts val="0"/>
              </a:spcBef>
              <a:spcAft>
                <a:spcPts val="0"/>
              </a:spcAft>
            </a:pP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
        <p:nvSpPr>
          <p:cNvPr id="3" name="Rectangle 1">
            <a:extLst>
              <a:ext uri="{FF2B5EF4-FFF2-40B4-BE49-F238E27FC236}">
                <a16:creationId xmlns:a16="http://schemas.microsoft.com/office/drawing/2014/main" id="{FFCBAED8-33F5-80A9-0778-4BEB4E131565}"/>
              </a:ext>
            </a:extLst>
          </p:cNvPr>
          <p:cNvSpPr>
            <a:spLocks noChangeArrowheads="1"/>
          </p:cNvSpPr>
          <p:nvPr/>
        </p:nvSpPr>
        <p:spPr bwMode="auto">
          <a:xfrm>
            <a:off x="0" y="2335589"/>
            <a:ext cx="91440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Issue: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Every time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is called within the loop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it returns the cumulative total. However, this cumulative total is incorrectly calculated because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parameter passed to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includes the running total, which is then incorrectly added again to the new total.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Impact: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logic leads to an incorrect and inflated total amount, which in turn affects the average calculation.</a:t>
            </a:r>
          </a:p>
        </p:txBody>
      </p:sp>
    </p:spTree>
    <p:extLst>
      <p:ext uri="{BB962C8B-B14F-4D97-AF65-F5344CB8AC3E}">
        <p14:creationId xmlns:p14="http://schemas.microsoft.com/office/powerpoint/2010/main" val="242435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56</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Rectangle 1">
            <a:extLst>
              <a:ext uri="{FF2B5EF4-FFF2-40B4-BE49-F238E27FC236}">
                <a16:creationId xmlns:a16="http://schemas.microsoft.com/office/drawing/2014/main" id="{FFCBAED8-33F5-80A9-0778-4BEB4E131565}"/>
              </a:ext>
            </a:extLst>
          </p:cNvPr>
          <p:cNvSpPr>
            <a:spLocks noChangeArrowheads="1"/>
          </p:cNvSpPr>
          <p:nvPr/>
        </p:nvSpPr>
        <p:spPr bwMode="auto">
          <a:xfrm>
            <a:off x="0" y="519707"/>
            <a:ext cx="9144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Corrected Implementation: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should be simplified to only calculate the current cost for each iteration and then add it to the running total in the calling method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FDF63D45-954F-5BA2-BC8F-BE6EB004C8E0}"/>
              </a:ext>
            </a:extLst>
          </p:cNvPr>
          <p:cNvSpPr txBox="1"/>
          <p:nvPr/>
        </p:nvSpPr>
        <p:spPr>
          <a:xfrm>
            <a:off x="0" y="3954282"/>
            <a:ext cx="9144000" cy="1815882"/>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latin typeface="Consolas" panose="020B0609020204030204" pitchFamily="49" charset="0"/>
              </a:rPr>
              <a:t>public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static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u="sng" dirty="0" err="1">
                <a:solidFill>
                  <a:srgbClr val="000000"/>
                </a:solidFill>
                <a:effectLst/>
                <a:latin typeface="Consolas" panose="020B0609020204030204" pitchFamily="49" charset="0"/>
              </a:rPr>
              <a:t>getTotal</a:t>
            </a:r>
            <a:r>
              <a:rPr lang="en-US" sz="2800" u="sng" dirty="0">
                <a:solidFill>
                  <a:srgbClr val="000000"/>
                </a:solidFill>
                <a:effectLst/>
                <a:latin typeface="Consolas" panose="020B0609020204030204" pitchFamily="49" charset="0"/>
              </a:rPr>
              <a:t>(</a:t>
            </a:r>
            <a:r>
              <a:rPr lang="en-US" sz="2800" b="1" u="sng" dirty="0">
                <a:solidFill>
                  <a:srgbClr val="7F0055"/>
                </a:solidFill>
                <a:effectLst/>
                <a:latin typeface="Consolas" panose="020B0609020204030204" pitchFamily="49" charset="0"/>
              </a:rPr>
              <a:t>double</a:t>
            </a:r>
            <a:r>
              <a:rPr lang="en-US" sz="2800" u="sng" dirty="0">
                <a:solidFill>
                  <a:srgbClr val="000000"/>
                </a:solidFill>
                <a:effectLst/>
                <a:latin typeface="Consolas" panose="020B0609020204030204" pitchFamily="49" charset="0"/>
              </a:rPr>
              <a:t> </a:t>
            </a:r>
            <a:r>
              <a:rPr lang="en-US" sz="2800" u="sng" dirty="0" err="1">
                <a:solidFill>
                  <a:srgbClr val="000000"/>
                </a:solidFill>
                <a:effectLst/>
                <a:latin typeface="Consolas" panose="020B0609020204030204" pitchFamily="49" charset="0"/>
              </a:rPr>
              <a:t>uPrice</a:t>
            </a:r>
            <a:r>
              <a:rPr lang="en-US" sz="2800" u="sng" dirty="0">
                <a:solidFill>
                  <a:srgbClr val="000000"/>
                </a:solidFill>
                <a:effectLst/>
                <a:latin typeface="Consolas" panose="020B0609020204030204" pitchFamily="49" charset="0"/>
              </a:rPr>
              <a:t>, </a:t>
            </a:r>
            <a:r>
              <a:rPr lang="en-US" sz="2800" b="1" u="sng" dirty="0">
                <a:solidFill>
                  <a:srgbClr val="7F0055"/>
                </a:solidFill>
                <a:effectLst/>
                <a:latin typeface="Consolas" panose="020B0609020204030204" pitchFamily="49" charset="0"/>
              </a:rPr>
              <a:t>double</a:t>
            </a:r>
            <a:r>
              <a:rPr lang="en-US" sz="2800" u="sng" dirty="0">
                <a:solidFill>
                  <a:srgbClr val="000000"/>
                </a:solidFill>
                <a:effectLst/>
                <a:latin typeface="Consolas" panose="020B0609020204030204" pitchFamily="49" charset="0"/>
              </a:rPr>
              <a:t> qty)</a:t>
            </a:r>
            <a:r>
              <a:rPr lang="en-US" sz="2800" dirty="0">
                <a:solidFill>
                  <a:srgbClr val="000000"/>
                </a:solidFill>
                <a:effectLst/>
                <a:latin typeface="Consolas" panose="020B0609020204030204" pitchFamily="49" charset="0"/>
              </a:rPr>
              <a:t> {</a:t>
            </a:r>
          </a:p>
          <a:p>
            <a:pPr marL="0" marR="0">
              <a:spcBef>
                <a:spcPts val="0"/>
              </a:spcBef>
              <a:spcAft>
                <a:spcPts val="0"/>
              </a:spcAft>
            </a:pPr>
            <a:r>
              <a:rPr lang="en-US" sz="2800" b="1" dirty="0">
                <a:solidFill>
                  <a:srgbClr val="7F0055"/>
                </a:solidFill>
                <a:effectLst/>
                <a:latin typeface="Consolas" panose="020B0609020204030204" pitchFamily="49" charset="0"/>
              </a:rPr>
              <a:t>return</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 qty;</a:t>
            </a:r>
          </a:p>
          <a:p>
            <a:pPr marL="0" marR="0">
              <a:spcBef>
                <a:spcPts val="0"/>
              </a:spcBef>
              <a:spcAft>
                <a:spcPts val="0"/>
              </a:spcAft>
            </a:pP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28477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57</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Rectangle 1">
            <a:extLst>
              <a:ext uri="{FF2B5EF4-FFF2-40B4-BE49-F238E27FC236}">
                <a16:creationId xmlns:a16="http://schemas.microsoft.com/office/drawing/2014/main" id="{FFCBAED8-33F5-80A9-0778-4BEB4E131565}"/>
              </a:ext>
            </a:extLst>
          </p:cNvPr>
          <p:cNvSpPr>
            <a:spLocks noChangeArrowheads="1"/>
          </p:cNvSpPr>
          <p:nvPr/>
        </p:nvSpPr>
        <p:spPr bwMode="auto">
          <a:xfrm>
            <a:off x="0" y="1489203"/>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And the call to </a:t>
            </a:r>
            <a:r>
              <a:rPr kumimoji="0" lang="en-US" altLang="en-US" sz="280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inside the loop should be updated to:</a:t>
            </a:r>
          </a:p>
        </p:txBody>
      </p:sp>
      <p:sp>
        <p:nvSpPr>
          <p:cNvPr id="5" name="TextBox 4">
            <a:extLst>
              <a:ext uri="{FF2B5EF4-FFF2-40B4-BE49-F238E27FC236}">
                <a16:creationId xmlns:a16="http://schemas.microsoft.com/office/drawing/2014/main" id="{FDF63D45-954F-5BA2-BC8F-BE6EB004C8E0}"/>
              </a:ext>
            </a:extLst>
          </p:cNvPr>
          <p:cNvSpPr txBox="1"/>
          <p:nvPr/>
        </p:nvSpPr>
        <p:spPr>
          <a:xfrm>
            <a:off x="0" y="2807384"/>
            <a:ext cx="9144000" cy="523220"/>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000000"/>
                </a:solidFill>
                <a:effectLst/>
                <a:latin typeface="Consolas" panose="020B0609020204030204" pitchFamily="49" charset="0"/>
              </a:rPr>
              <a:t>total += </a:t>
            </a:r>
            <a:r>
              <a:rPr lang="en-US" sz="2800" dirty="0" err="1">
                <a:solidFill>
                  <a:srgbClr val="000000"/>
                </a:solidFill>
                <a:effectLst/>
                <a:latin typeface="Consolas" panose="020B0609020204030204" pitchFamily="49" charset="0"/>
              </a:rPr>
              <a:t>getTotal</a:t>
            </a:r>
            <a:r>
              <a:rPr lang="en-US" sz="2800" dirty="0">
                <a:solidFill>
                  <a:srgbClr val="000000"/>
                </a:solidFill>
                <a:effectLst/>
                <a:latin typeface="Consolas" panose="020B0609020204030204" pitchFamily="49" charset="0"/>
              </a:rPr>
              <a:t>(</a:t>
            </a:r>
            <a:r>
              <a:rPr lang="en-US" sz="2800" dirty="0" err="1">
                <a:solidFill>
                  <a:srgbClr val="000000"/>
                </a:solidFill>
                <a:effectLst/>
                <a:latin typeface="Consolas" panose="020B0609020204030204" pitchFamily="49" charset="0"/>
              </a:rPr>
              <a:t>unitPrice</a:t>
            </a:r>
            <a:r>
              <a:rPr lang="en-US" sz="2800" dirty="0">
                <a:solidFill>
                  <a:srgbClr val="000000"/>
                </a:solidFill>
                <a:effectLst/>
                <a:latin typeface="Consolas" panose="020B0609020204030204" pitchFamily="49" charset="0"/>
              </a:rPr>
              <a:t>, quantity)</a:t>
            </a: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58629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58</a:t>
            </a:fld>
            <a:endParaRPr lang="en-US" altLang="en-US"/>
          </a:p>
        </p:txBody>
      </p:sp>
      <p:sp>
        <p:nvSpPr>
          <p:cNvPr id="7" name="TextBox 6">
            <a:extLst>
              <a:ext uri="{FF2B5EF4-FFF2-40B4-BE49-F238E27FC236}">
                <a16:creationId xmlns:a16="http://schemas.microsoft.com/office/drawing/2014/main" id="{23EE8030-8C0A-C91C-AFC9-ED235D7468BF}"/>
              </a:ext>
            </a:extLst>
          </p:cNvPr>
          <p:cNvSpPr txBox="1"/>
          <p:nvPr/>
        </p:nvSpPr>
        <p:spPr>
          <a:xfrm>
            <a:off x="0" y="0"/>
            <a:ext cx="9143999" cy="6824945"/>
          </a:xfrm>
          <a:prstGeom prst="rect">
            <a:avLst/>
          </a:prstGeom>
          <a:solidFill>
            <a:schemeClr val="bg1"/>
          </a:solidFill>
        </p:spPr>
        <p:txBody>
          <a:bodyPr wrap="square">
            <a:spAutoFit/>
          </a:bodyPr>
          <a:lstStyle/>
          <a:p>
            <a:pPr marL="0" marR="0">
              <a:spcBef>
                <a:spcPts val="0"/>
              </a:spcBef>
              <a:spcAft>
                <a:spcPts val="0"/>
              </a:spcAft>
            </a:pPr>
            <a:r>
              <a:rPr lang="en-US" sz="1750" b="1" dirty="0">
                <a:solidFill>
                  <a:srgbClr val="7F0055"/>
                </a:solidFill>
                <a:effectLst/>
                <a:latin typeface="Consolas" panose="020B0609020204030204" pitchFamily="49" charset="0"/>
              </a:rPr>
              <a:t>import</a:t>
            </a:r>
            <a:r>
              <a:rPr lang="en-US" sz="1750" dirty="0">
                <a:solidFill>
                  <a:srgbClr val="000000"/>
                </a:solidFill>
                <a:effectLst/>
                <a:latin typeface="Consolas" panose="020B0609020204030204" pitchFamily="49" charset="0"/>
              </a:rPr>
              <a:t> </a:t>
            </a:r>
            <a:r>
              <a:rPr lang="en-US" sz="1750" u="sng" dirty="0" err="1">
                <a:solidFill>
                  <a:srgbClr val="000000"/>
                </a:solidFill>
                <a:effectLst/>
                <a:latin typeface="Consolas" panose="020B0609020204030204" pitchFamily="49" charset="0"/>
              </a:rPr>
              <a:t>javax.swing.JOptionPane</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class</a:t>
            </a:r>
            <a:r>
              <a:rPr lang="en-US" sz="1750" dirty="0">
                <a:solidFill>
                  <a:srgbClr val="000000"/>
                </a:solidFill>
                <a:effectLst/>
                <a:latin typeface="Consolas" panose="020B0609020204030204" pitchFamily="49" charset="0"/>
              </a:rPr>
              <a:t> </a:t>
            </a:r>
            <a:r>
              <a:rPr lang="en-US" sz="1750" u="sng" dirty="0">
                <a:solidFill>
                  <a:srgbClr val="000000"/>
                </a:solidFill>
                <a:effectLst/>
                <a:latin typeface="Consolas" panose="020B0609020204030204" pitchFamily="49" charset="0"/>
              </a:rPr>
              <a:t>Test</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void</a:t>
            </a:r>
            <a:r>
              <a:rPr lang="en-US" sz="1750" dirty="0">
                <a:solidFill>
                  <a:srgbClr val="000000"/>
                </a:solidFill>
                <a:effectLst/>
                <a:latin typeface="Consolas" panose="020B0609020204030204" pitchFamily="49" charset="0"/>
              </a:rPr>
              <a:t> main(String[] </a:t>
            </a:r>
            <a:r>
              <a:rPr lang="en-US" sz="1750" dirty="0" err="1">
                <a:solidFill>
                  <a:srgbClr val="6A3E3E"/>
                </a:solidFill>
                <a:effectLst/>
                <a:latin typeface="Consolas" panose="020B0609020204030204" pitchFamily="49" charset="0"/>
              </a:rPr>
              <a:t>args</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i="1" dirty="0" err="1">
                <a:solidFill>
                  <a:srgbClr val="000000"/>
                </a:solidFill>
                <a:effectLst/>
                <a:latin typeface="Consolas" panose="020B0609020204030204" pitchFamily="49" charset="0"/>
              </a:rPr>
              <a:t>readAndComputeAvgCost</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void</a:t>
            </a:r>
            <a:r>
              <a:rPr lang="en-US" sz="1750" dirty="0">
                <a:solidFill>
                  <a:srgbClr val="000000"/>
                </a:solidFill>
                <a:effectLst/>
                <a:latin typeface="Consolas" panose="020B0609020204030204" pitchFamily="49" charset="0"/>
              </a:rPr>
              <a:t> </a:t>
            </a:r>
            <a:r>
              <a:rPr lang="en-US" sz="1750" dirty="0" err="1">
                <a:solidFill>
                  <a:srgbClr val="000000"/>
                </a:solidFill>
                <a:effectLst/>
                <a:latin typeface="Consolas" panose="020B0609020204030204" pitchFamily="49" charset="0"/>
              </a:rPr>
              <a:t>readAndComputeAvgCost</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 0;</a:t>
            </a:r>
          </a:p>
          <a:p>
            <a:pPr marL="0" marR="0">
              <a:spcBef>
                <a:spcPts val="0"/>
              </a:spcBef>
              <a:spcAft>
                <a:spcPts val="0"/>
              </a:spcAft>
            </a:pPr>
            <a:r>
              <a:rPr lang="en-US" sz="1750" b="1" dirty="0">
                <a:solidFill>
                  <a:srgbClr val="7F0055"/>
                </a:solidFill>
                <a:effectLst/>
                <a:latin typeface="Consolas" panose="020B0609020204030204" pitchFamily="49" charset="0"/>
              </a:rPr>
              <a:t>int</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 = </a:t>
            </a:r>
            <a:r>
              <a:rPr lang="en-US" sz="1750" dirty="0" err="1">
                <a:solidFill>
                  <a:srgbClr val="000000"/>
                </a:solidFill>
                <a:effectLst/>
                <a:latin typeface="Consolas" panose="020B0609020204030204" pitchFamily="49" charset="0"/>
              </a:rPr>
              <a:t>Integer.</a:t>
            </a:r>
            <a:r>
              <a:rPr lang="en-US" sz="1750" i="1" dirty="0" err="1">
                <a:solidFill>
                  <a:srgbClr val="000000"/>
                </a:solidFill>
                <a:effectLst/>
                <a:latin typeface="Consolas" panose="020B0609020204030204" pitchFamily="49" charset="0"/>
              </a:rPr>
              <a:t>parseInt</a:t>
            </a:r>
            <a:r>
              <a:rPr lang="en-US" sz="1750" dirty="0">
                <a:solidFill>
                  <a:srgbClr val="000000"/>
                </a:solidFill>
                <a:effectLst/>
                <a:latin typeface="Consolas" panose="020B0609020204030204" pitchFamily="49" charset="0"/>
              </a:rPr>
              <a:t>(</a:t>
            </a:r>
            <a:r>
              <a:rPr lang="en-US" sz="1750" u="sng" dirty="0" err="1">
                <a:solidFill>
                  <a:srgbClr val="000000"/>
                </a:solidFill>
                <a:effectLst/>
                <a:latin typeface="Consolas" panose="020B0609020204030204" pitchFamily="49" charset="0"/>
              </a:rPr>
              <a:t>JOptionPane</a:t>
            </a:r>
            <a:r>
              <a:rPr lang="en-US" sz="1750" dirty="0" err="1">
                <a:solidFill>
                  <a:srgbClr val="000000"/>
                </a:solidFill>
                <a:effectLst/>
                <a:latin typeface="Consolas" panose="020B0609020204030204" pitchFamily="49" charset="0"/>
              </a:rPr>
              <a:t>.showInputDialog</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2A00FF"/>
                </a:solidFill>
                <a:effectLst/>
                <a:latin typeface="Consolas" panose="020B0609020204030204" pitchFamily="49" charset="0"/>
              </a:rPr>
              <a:t>"Enter number of shopping items to buy"</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for</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int</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i</a:t>
            </a:r>
            <a:r>
              <a:rPr lang="en-US" sz="1750" dirty="0">
                <a:solidFill>
                  <a:srgbClr val="000000"/>
                </a:solidFill>
                <a:effectLst/>
                <a:latin typeface="Consolas" panose="020B0609020204030204" pitchFamily="49" charset="0"/>
              </a:rPr>
              <a:t> = 1; </a:t>
            </a:r>
            <a:r>
              <a:rPr lang="en-US" sz="1750" dirty="0" err="1">
                <a:solidFill>
                  <a:srgbClr val="6A3E3E"/>
                </a:solidFill>
                <a:effectLst/>
                <a:latin typeface="Consolas" panose="020B0609020204030204" pitchFamily="49" charset="0"/>
              </a:rPr>
              <a:t>i</a:t>
            </a:r>
            <a:r>
              <a:rPr lang="en-US" sz="1750" dirty="0">
                <a:solidFill>
                  <a:srgbClr val="000000"/>
                </a:solidFill>
                <a:effectLst/>
                <a:latin typeface="Consolas" panose="020B0609020204030204" pitchFamily="49" charset="0"/>
              </a:rPr>
              <a:t> &lt;=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i</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unitPrice</a:t>
            </a:r>
            <a:r>
              <a:rPr lang="en-US" sz="1750" dirty="0">
                <a:solidFill>
                  <a:srgbClr val="000000"/>
                </a:solidFill>
                <a:effectLst/>
                <a:latin typeface="Consolas" panose="020B0609020204030204" pitchFamily="49" charset="0"/>
              </a:rPr>
              <a:t> = </a:t>
            </a:r>
            <a:r>
              <a:rPr lang="en-US" sz="1750" dirty="0" err="1">
                <a:solidFill>
                  <a:srgbClr val="000000"/>
                </a:solidFill>
                <a:effectLst/>
                <a:latin typeface="Consolas" panose="020B0609020204030204" pitchFamily="49" charset="0"/>
              </a:rPr>
              <a:t>Double.</a:t>
            </a:r>
            <a:r>
              <a:rPr lang="en-US" sz="1750" i="1" dirty="0" err="1">
                <a:solidFill>
                  <a:srgbClr val="000000"/>
                </a:solidFill>
                <a:effectLst/>
                <a:latin typeface="Consolas" panose="020B0609020204030204" pitchFamily="49" charset="0"/>
              </a:rPr>
              <a:t>parseDouble</a:t>
            </a:r>
            <a:r>
              <a:rPr lang="en-US" sz="1750" dirty="0">
                <a:solidFill>
                  <a:srgbClr val="000000"/>
                </a:solidFill>
                <a:effectLst/>
                <a:latin typeface="Consolas" panose="020B0609020204030204" pitchFamily="49" charset="0"/>
              </a:rPr>
              <a:t>(</a:t>
            </a:r>
            <a:r>
              <a:rPr lang="en-US" sz="1750" u="sng" dirty="0" err="1">
                <a:solidFill>
                  <a:srgbClr val="000000"/>
                </a:solidFill>
                <a:effectLst/>
                <a:latin typeface="Consolas" panose="020B0609020204030204" pitchFamily="49" charset="0"/>
              </a:rPr>
              <a:t>JOptionPane</a:t>
            </a:r>
            <a:r>
              <a:rPr lang="en-US" sz="1750" dirty="0" err="1">
                <a:solidFill>
                  <a:srgbClr val="000000"/>
                </a:solidFill>
                <a:effectLst/>
                <a:latin typeface="Consolas" panose="020B0609020204030204" pitchFamily="49" charset="0"/>
              </a:rPr>
              <a:t>.showInputDialog</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2A00FF"/>
                </a:solidFill>
                <a:effectLst/>
                <a:latin typeface="Consolas" panose="020B0609020204030204" pitchFamily="49" charset="0"/>
              </a:rPr>
              <a:t>"Enter unit price of a shopping item"</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quantity</a:t>
            </a:r>
            <a:r>
              <a:rPr lang="en-US" sz="1750" dirty="0">
                <a:solidFill>
                  <a:srgbClr val="000000"/>
                </a:solidFill>
                <a:effectLst/>
                <a:latin typeface="Consolas" panose="020B0609020204030204" pitchFamily="49" charset="0"/>
              </a:rPr>
              <a:t> = </a:t>
            </a:r>
            <a:r>
              <a:rPr lang="en-US" sz="1750" dirty="0" err="1">
                <a:solidFill>
                  <a:srgbClr val="000000"/>
                </a:solidFill>
                <a:effectLst/>
                <a:latin typeface="Consolas" panose="020B0609020204030204" pitchFamily="49" charset="0"/>
              </a:rPr>
              <a:t>Double.</a:t>
            </a:r>
            <a:r>
              <a:rPr lang="en-US" sz="1750" i="1" dirty="0" err="1">
                <a:solidFill>
                  <a:srgbClr val="000000"/>
                </a:solidFill>
                <a:effectLst/>
                <a:latin typeface="Consolas" panose="020B0609020204030204" pitchFamily="49" charset="0"/>
              </a:rPr>
              <a:t>parseDouble</a:t>
            </a:r>
            <a:r>
              <a:rPr lang="en-US" sz="1750" dirty="0">
                <a:solidFill>
                  <a:srgbClr val="000000"/>
                </a:solidFill>
                <a:effectLst/>
                <a:latin typeface="Consolas" panose="020B0609020204030204" pitchFamily="49" charset="0"/>
              </a:rPr>
              <a:t>(</a:t>
            </a:r>
            <a:r>
              <a:rPr lang="en-US" sz="1750" u="sng" dirty="0" err="1">
                <a:solidFill>
                  <a:srgbClr val="000000"/>
                </a:solidFill>
                <a:effectLst/>
                <a:latin typeface="Consolas" panose="020B0609020204030204" pitchFamily="49" charset="0"/>
              </a:rPr>
              <a:t>JOptionPane</a:t>
            </a:r>
            <a:r>
              <a:rPr lang="en-US" sz="1750" dirty="0" err="1">
                <a:solidFill>
                  <a:srgbClr val="000000"/>
                </a:solidFill>
                <a:effectLst/>
                <a:latin typeface="Consolas" panose="020B0609020204030204" pitchFamily="49" charset="0"/>
              </a:rPr>
              <a:t>.showInputDialog</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2A00FF"/>
                </a:solidFill>
                <a:effectLst/>
                <a:latin typeface="Consolas" panose="020B0609020204030204" pitchFamily="49" charset="0"/>
              </a:rPr>
              <a:t>"Enter quantity required"</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 </a:t>
            </a:r>
            <a:r>
              <a:rPr lang="en-US" sz="1750" i="1" dirty="0" err="1">
                <a:solidFill>
                  <a:srgbClr val="000000"/>
                </a:solidFill>
                <a:effectLst/>
                <a:latin typeface="Consolas" panose="020B0609020204030204" pitchFamily="49" charset="0"/>
              </a:rPr>
              <a:t>getTotal</a:t>
            </a:r>
            <a:r>
              <a:rPr lang="en-US" sz="1750" dirty="0">
                <a:solidFill>
                  <a:srgbClr val="000000"/>
                </a:solidFill>
                <a:effectLst/>
                <a:latin typeface="Consolas" panose="020B0609020204030204" pitchFamily="49" charset="0"/>
              </a:rPr>
              <a:t>(</a:t>
            </a:r>
            <a:r>
              <a:rPr lang="en-US" sz="1750" dirty="0" err="1">
                <a:solidFill>
                  <a:srgbClr val="6A3E3E"/>
                </a:solidFill>
                <a:effectLst/>
                <a:latin typeface="Consolas" panose="020B0609020204030204" pitchFamily="49" charset="0"/>
              </a:rPr>
              <a:t>unitPrice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quantity</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err="1">
                <a:solidFill>
                  <a:srgbClr val="000000"/>
                </a:solidFill>
                <a:effectLst/>
                <a:latin typeface="Consolas" panose="020B0609020204030204" pitchFamily="49" charset="0"/>
              </a:rPr>
              <a:t>System.</a:t>
            </a:r>
            <a:r>
              <a:rPr lang="en-US" sz="1750" b="1" i="1" dirty="0" err="1">
                <a:solidFill>
                  <a:srgbClr val="0000C0"/>
                </a:solidFill>
                <a:effectLst/>
                <a:latin typeface="Consolas" panose="020B0609020204030204" pitchFamily="49" charset="0"/>
              </a:rPr>
              <a:t>out</a:t>
            </a:r>
            <a:r>
              <a:rPr lang="en-US" sz="1750" dirty="0" err="1">
                <a:solidFill>
                  <a:srgbClr val="000000"/>
                </a:solidFill>
                <a:effectLst/>
                <a:latin typeface="Consolas" panose="020B0609020204030204" pitchFamily="49" charset="0"/>
              </a:rPr>
              <a:t>.format</a:t>
            </a:r>
            <a:r>
              <a:rPr lang="en-US" sz="1750" dirty="0">
                <a:solidFill>
                  <a:srgbClr val="000000"/>
                </a:solidFill>
                <a:effectLst/>
                <a:latin typeface="Consolas" panose="020B0609020204030204" pitchFamily="49" charset="0"/>
              </a:rPr>
              <a:t>(</a:t>
            </a:r>
            <a:r>
              <a:rPr lang="en-US" sz="1750" dirty="0">
                <a:solidFill>
                  <a:srgbClr val="2A00FF"/>
                </a:solidFill>
                <a:effectLst/>
                <a:latin typeface="Consolas" panose="020B0609020204030204" pitchFamily="49" charset="0"/>
              </a:rPr>
              <a:t>"The average cost is %.3f"</a:t>
            </a:r>
            <a:r>
              <a:rPr lang="en-US" sz="1750" dirty="0">
                <a:solidFill>
                  <a:srgbClr val="000000"/>
                </a:solidFill>
                <a:effectLst/>
                <a:latin typeface="Consolas" panose="020B0609020204030204" pitchFamily="49" charset="0"/>
              </a:rPr>
              <a:t>, </a:t>
            </a:r>
            <a:r>
              <a:rPr lang="en-US" sz="1750" i="1" dirty="0" err="1">
                <a:solidFill>
                  <a:srgbClr val="000000"/>
                </a:solidFill>
                <a:effectLst/>
                <a:latin typeface="Consolas" panose="020B0609020204030204" pitchFamily="49" charset="0"/>
              </a:rPr>
              <a:t>getAverage</a:t>
            </a:r>
            <a:r>
              <a:rPr lang="en-US" sz="1750" dirty="0">
                <a:solidFill>
                  <a:srgbClr val="000000"/>
                </a:solidFill>
                <a:effectLst/>
                <a:latin typeface="Consolas" panose="020B0609020204030204" pitchFamily="49" charset="0"/>
              </a:rPr>
              <a:t>(</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000000"/>
                </a:solidFill>
                <a:effectLst/>
                <a:latin typeface="Consolas" panose="020B0609020204030204" pitchFamily="49" charset="0"/>
              </a:rPr>
              <a:t>getTotal</a:t>
            </a:r>
            <a:r>
              <a:rPr lang="en-US" sz="1750" dirty="0">
                <a:solidFill>
                  <a:srgbClr val="000000"/>
                </a:solidFill>
                <a:effectLst/>
                <a:latin typeface="Consolas" panose="020B0609020204030204" pitchFamily="49" charset="0"/>
              </a:rPr>
              <a:t>(</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uPrice</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qty</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return</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uPrice</a:t>
            </a:r>
            <a:r>
              <a:rPr lang="en-US" sz="1750" dirty="0">
                <a:solidFill>
                  <a:srgbClr val="000000"/>
                </a:solidFill>
                <a:effectLst/>
                <a:latin typeface="Consolas" panose="020B0609020204030204" pitchFamily="49" charset="0"/>
              </a:rPr>
              <a:t> * </a:t>
            </a:r>
            <a:r>
              <a:rPr lang="en-US" sz="1750" dirty="0">
                <a:solidFill>
                  <a:srgbClr val="6A3E3E"/>
                </a:solidFill>
                <a:effectLst/>
                <a:latin typeface="Consolas" panose="020B0609020204030204" pitchFamily="49" charset="0"/>
              </a:rPr>
              <a:t>qty</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000000"/>
                </a:solidFill>
                <a:effectLst/>
                <a:latin typeface="Consolas" panose="020B0609020204030204" pitchFamily="49" charset="0"/>
              </a:rPr>
              <a:t>getAverage</a:t>
            </a:r>
            <a:r>
              <a:rPr lang="en-US" sz="1750" dirty="0">
                <a:solidFill>
                  <a:srgbClr val="000000"/>
                </a:solidFill>
                <a:effectLst/>
                <a:latin typeface="Consolas" panose="020B0609020204030204" pitchFamily="49" charset="0"/>
              </a:rPr>
              <a:t>(</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int</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return</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4055806" y="-25636"/>
            <a:ext cx="5088193"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 Corrected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2073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59</a:t>
            </a:fld>
            <a:endParaRPr lang="en-US" altLang="en-US"/>
          </a:p>
        </p:txBody>
      </p:sp>
      <p:sp>
        <p:nvSpPr>
          <p:cNvPr id="2" name="Rectangle 1">
            <a:extLst>
              <a:ext uri="{FF2B5EF4-FFF2-40B4-BE49-F238E27FC236}">
                <a16:creationId xmlns:a16="http://schemas.microsoft.com/office/drawing/2014/main" id="{14A62947-A219-250D-B94D-573E4B82D934}"/>
              </a:ext>
            </a:extLst>
          </p:cNvPr>
          <p:cNvSpPr>
            <a:spLocks noChangeArrowheads="1"/>
          </p:cNvSpPr>
          <p:nvPr/>
        </p:nvSpPr>
        <p:spPr bwMode="auto">
          <a:xfrm>
            <a:off x="0" y="1154082"/>
            <a:ext cx="9143999"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original code had a logic error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where the running total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was being incorrectly passed and added to itself. This resulted in an inflated total, leading to an incorrect average calculation. The corrected approach simplifies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to only return the product of the unit price and quantity, which is then correctly accumulated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a:t>
            </a:r>
          </a:p>
        </p:txBody>
      </p:sp>
    </p:spTree>
    <p:extLst>
      <p:ext uri="{BB962C8B-B14F-4D97-AF65-F5344CB8AC3E}">
        <p14:creationId xmlns:p14="http://schemas.microsoft.com/office/powerpoint/2010/main" val="304496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3" name="Picture 2">
            <a:extLst>
              <a:ext uri="{FF2B5EF4-FFF2-40B4-BE49-F238E27FC236}">
                <a16:creationId xmlns:a16="http://schemas.microsoft.com/office/drawing/2014/main" id="{3AD3C022-6AA5-0A55-FE98-06EB9E11A645}"/>
              </a:ext>
            </a:extLst>
          </p:cNvPr>
          <p:cNvPicPr>
            <a:picLocks noChangeAspect="1"/>
          </p:cNvPicPr>
          <p:nvPr/>
        </p:nvPicPr>
        <p:blipFill>
          <a:blip r:embed="rId2"/>
          <a:srcRect r="22644" b="6321"/>
          <a:stretch/>
        </p:blipFill>
        <p:spPr>
          <a:xfrm>
            <a:off x="0" y="857249"/>
            <a:ext cx="8849710" cy="6028289"/>
          </a:xfrm>
          <a:prstGeom prst="rect">
            <a:avLst/>
          </a:prstGeom>
        </p:spPr>
      </p:pic>
    </p:spTree>
    <p:extLst>
      <p:ext uri="{BB962C8B-B14F-4D97-AF65-F5344CB8AC3E}">
        <p14:creationId xmlns:p14="http://schemas.microsoft.com/office/powerpoint/2010/main" val="3465346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60</a:t>
            </a:fld>
            <a:endParaRPr lang="en-US" altLang="en-US"/>
          </a:p>
        </p:txBody>
      </p:sp>
      <p:pic>
        <p:nvPicPr>
          <p:cNvPr id="10" name="Picture 9">
            <a:extLst>
              <a:ext uri="{FF2B5EF4-FFF2-40B4-BE49-F238E27FC236}">
                <a16:creationId xmlns:a16="http://schemas.microsoft.com/office/drawing/2014/main" id="{23481132-66DB-4258-070D-848EB8E7AAEF}"/>
              </a:ext>
            </a:extLst>
          </p:cNvPr>
          <p:cNvPicPr>
            <a:picLocks noChangeAspect="1"/>
          </p:cNvPicPr>
          <p:nvPr/>
        </p:nvPicPr>
        <p:blipFill>
          <a:blip r:embed="rId2"/>
          <a:srcRect b="8569"/>
          <a:stretch/>
        </p:blipFill>
        <p:spPr>
          <a:xfrm>
            <a:off x="0" y="857250"/>
            <a:ext cx="9144000" cy="4702722"/>
          </a:xfrm>
          <a:prstGeom prst="rect">
            <a:avLst/>
          </a:prstGeom>
        </p:spPr>
      </p:pic>
    </p:spTree>
    <p:extLst>
      <p:ext uri="{BB962C8B-B14F-4D97-AF65-F5344CB8AC3E}">
        <p14:creationId xmlns:p14="http://schemas.microsoft.com/office/powerpoint/2010/main" val="1859330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61</a:t>
            </a:fld>
            <a:endParaRPr lang="en-US" altLang="en-US"/>
          </a:p>
        </p:txBody>
      </p:sp>
      <p:pic>
        <p:nvPicPr>
          <p:cNvPr id="6" name="Picture 5">
            <a:extLst>
              <a:ext uri="{FF2B5EF4-FFF2-40B4-BE49-F238E27FC236}">
                <a16:creationId xmlns:a16="http://schemas.microsoft.com/office/drawing/2014/main" id="{6890BDE0-FADE-7429-A43F-B2C1963A6597}"/>
              </a:ext>
            </a:extLst>
          </p:cNvPr>
          <p:cNvPicPr>
            <a:picLocks noChangeAspect="1"/>
          </p:cNvPicPr>
          <p:nvPr/>
        </p:nvPicPr>
        <p:blipFill>
          <a:blip r:embed="rId2"/>
          <a:srcRect l="22561" t="-408" r="22683" b="48440"/>
          <a:stretch/>
        </p:blipFill>
        <p:spPr>
          <a:xfrm>
            <a:off x="622893" y="1155184"/>
            <a:ext cx="7898214" cy="4216400"/>
          </a:xfrm>
          <a:prstGeom prst="rect">
            <a:avLst/>
          </a:prstGeom>
        </p:spPr>
      </p:pic>
      <p:sp>
        <p:nvSpPr>
          <p:cNvPr id="2" name="TextBox 1">
            <a:extLst>
              <a:ext uri="{FF2B5EF4-FFF2-40B4-BE49-F238E27FC236}">
                <a16:creationId xmlns:a16="http://schemas.microsoft.com/office/drawing/2014/main" id="{2DC9AB58-47C7-883B-7CE5-CC17DF8D8C40}"/>
              </a:ext>
            </a:extLst>
          </p:cNvPr>
          <p:cNvSpPr txBox="1"/>
          <p:nvPr/>
        </p:nvSpPr>
        <p:spPr>
          <a:xfrm>
            <a:off x="2816771" y="2312275"/>
            <a:ext cx="315311" cy="307777"/>
          </a:xfrm>
          <a:prstGeom prst="rect">
            <a:avLst/>
          </a:prstGeom>
          <a:noFill/>
        </p:spPr>
        <p:txBody>
          <a:bodyPr wrap="square" rtlCol="0">
            <a:spAutoFit/>
          </a:bodyPr>
          <a:lstStyle/>
          <a:p>
            <a:r>
              <a:rPr lang="en-AU" sz="1400" dirty="0">
                <a:solidFill>
                  <a:srgbClr val="3D3935"/>
                </a:solidFill>
              </a:rPr>
              <a:t>2</a:t>
            </a:r>
          </a:p>
        </p:txBody>
      </p:sp>
    </p:spTree>
    <p:extLst>
      <p:ext uri="{BB962C8B-B14F-4D97-AF65-F5344CB8AC3E}">
        <p14:creationId xmlns:p14="http://schemas.microsoft.com/office/powerpoint/2010/main" val="2924305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62</a:t>
            </a:fld>
            <a:endParaRPr lang="en-US" altLang="en-US"/>
          </a:p>
        </p:txBody>
      </p:sp>
      <p:pic>
        <p:nvPicPr>
          <p:cNvPr id="5" name="Picture 4">
            <a:extLst>
              <a:ext uri="{FF2B5EF4-FFF2-40B4-BE49-F238E27FC236}">
                <a16:creationId xmlns:a16="http://schemas.microsoft.com/office/drawing/2014/main" id="{2433CBF4-CA5A-A448-CE3A-5AB74C454142}"/>
              </a:ext>
            </a:extLst>
          </p:cNvPr>
          <p:cNvPicPr>
            <a:picLocks noChangeAspect="1"/>
          </p:cNvPicPr>
          <p:nvPr/>
        </p:nvPicPr>
        <p:blipFill>
          <a:blip r:embed="rId2"/>
          <a:srcRect r="52758" b="8161"/>
          <a:stretch/>
        </p:blipFill>
        <p:spPr>
          <a:xfrm>
            <a:off x="1634359" y="216625"/>
            <a:ext cx="5875282" cy="6424750"/>
          </a:xfrm>
          <a:prstGeom prst="rect">
            <a:avLst/>
          </a:prstGeom>
        </p:spPr>
      </p:pic>
    </p:spTree>
    <p:extLst>
      <p:ext uri="{BB962C8B-B14F-4D97-AF65-F5344CB8AC3E}">
        <p14:creationId xmlns:p14="http://schemas.microsoft.com/office/powerpoint/2010/main" val="1166956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63</a:t>
            </a:fld>
            <a:endParaRPr lang="en-US" altLang="en-US"/>
          </a:p>
        </p:txBody>
      </p:sp>
      <p:pic>
        <p:nvPicPr>
          <p:cNvPr id="9" name="Picture 8">
            <a:extLst>
              <a:ext uri="{FF2B5EF4-FFF2-40B4-BE49-F238E27FC236}">
                <a16:creationId xmlns:a16="http://schemas.microsoft.com/office/drawing/2014/main" id="{05AA6435-939D-482E-3FB0-95E5BE5ECB42}"/>
              </a:ext>
            </a:extLst>
          </p:cNvPr>
          <p:cNvPicPr>
            <a:picLocks noChangeAspect="1"/>
          </p:cNvPicPr>
          <p:nvPr/>
        </p:nvPicPr>
        <p:blipFill>
          <a:blip r:embed="rId2"/>
          <a:srcRect l="30122" t="25" r="29878" b="28646"/>
          <a:stretch/>
        </p:blipFill>
        <p:spPr>
          <a:xfrm>
            <a:off x="1153423" y="0"/>
            <a:ext cx="6837154" cy="6858000"/>
          </a:xfrm>
          <a:prstGeom prst="rect">
            <a:avLst/>
          </a:prstGeom>
        </p:spPr>
      </p:pic>
      <p:sp>
        <p:nvSpPr>
          <p:cNvPr id="2" name="TextBox 1">
            <a:extLst>
              <a:ext uri="{FF2B5EF4-FFF2-40B4-BE49-F238E27FC236}">
                <a16:creationId xmlns:a16="http://schemas.microsoft.com/office/drawing/2014/main" id="{7C07679F-9B92-0421-EED6-CE62DFB2029D}"/>
              </a:ext>
            </a:extLst>
          </p:cNvPr>
          <p:cNvSpPr txBox="1"/>
          <p:nvPr/>
        </p:nvSpPr>
        <p:spPr>
          <a:xfrm>
            <a:off x="2396357" y="1198180"/>
            <a:ext cx="3058512" cy="307777"/>
          </a:xfrm>
          <a:prstGeom prst="rect">
            <a:avLst/>
          </a:prstGeom>
          <a:solidFill>
            <a:schemeClr val="bg1"/>
          </a:solidFill>
          <a:ln>
            <a:solidFill>
              <a:schemeClr val="accent1"/>
            </a:solidFill>
          </a:ln>
        </p:spPr>
        <p:txBody>
          <a:bodyPr wrap="square" rtlCol="0">
            <a:spAutoFit/>
          </a:bodyPr>
          <a:lstStyle/>
          <a:p>
            <a:r>
              <a:rPr lang="en-AU" sz="1400" dirty="0">
                <a:solidFill>
                  <a:srgbClr val="3D3935"/>
                </a:solidFill>
              </a:rPr>
              <a:t>ShoopingCostCalculator2/</a:t>
            </a:r>
            <a:r>
              <a:rPr lang="en-AU" sz="1400" dirty="0" err="1">
                <a:solidFill>
                  <a:srgbClr val="3D3935"/>
                </a:solidFill>
              </a:rPr>
              <a:t>src</a:t>
            </a:r>
            <a:endParaRPr lang="en-AU" sz="1400" dirty="0">
              <a:solidFill>
                <a:srgbClr val="3D3935"/>
              </a:solidFill>
            </a:endParaRPr>
          </a:p>
        </p:txBody>
      </p:sp>
      <p:sp>
        <p:nvSpPr>
          <p:cNvPr id="3" name="TextBox 2">
            <a:extLst>
              <a:ext uri="{FF2B5EF4-FFF2-40B4-BE49-F238E27FC236}">
                <a16:creationId xmlns:a16="http://schemas.microsoft.com/office/drawing/2014/main" id="{88160DCF-5FB3-A85E-999A-FAEE2C0F2488}"/>
              </a:ext>
            </a:extLst>
          </p:cNvPr>
          <p:cNvSpPr txBox="1"/>
          <p:nvPr/>
        </p:nvSpPr>
        <p:spPr>
          <a:xfrm>
            <a:off x="2396357" y="1505957"/>
            <a:ext cx="3058512" cy="307777"/>
          </a:xfrm>
          <a:prstGeom prst="rect">
            <a:avLst/>
          </a:prstGeom>
          <a:solidFill>
            <a:schemeClr val="bg1"/>
          </a:solidFill>
          <a:ln>
            <a:solidFill>
              <a:schemeClr val="accent1"/>
            </a:solidFill>
          </a:ln>
        </p:spPr>
        <p:txBody>
          <a:bodyPr wrap="square" rtlCol="0">
            <a:spAutoFit/>
          </a:bodyPr>
          <a:lstStyle/>
          <a:p>
            <a:r>
              <a:rPr lang="en-AU" sz="1400" dirty="0">
                <a:solidFill>
                  <a:srgbClr val="3D3935"/>
                </a:solidFill>
              </a:rPr>
              <a:t>ShoopingCostCalculator2</a:t>
            </a:r>
          </a:p>
        </p:txBody>
      </p:sp>
      <p:sp>
        <p:nvSpPr>
          <p:cNvPr id="5" name="TextBox 4">
            <a:extLst>
              <a:ext uri="{FF2B5EF4-FFF2-40B4-BE49-F238E27FC236}">
                <a16:creationId xmlns:a16="http://schemas.microsoft.com/office/drawing/2014/main" id="{58D79564-35B2-784D-9626-D77265E9E659}"/>
              </a:ext>
            </a:extLst>
          </p:cNvPr>
          <p:cNvSpPr txBox="1"/>
          <p:nvPr/>
        </p:nvSpPr>
        <p:spPr>
          <a:xfrm>
            <a:off x="2396357" y="2376039"/>
            <a:ext cx="3058512" cy="307777"/>
          </a:xfrm>
          <a:prstGeom prst="rect">
            <a:avLst/>
          </a:prstGeom>
          <a:solidFill>
            <a:schemeClr val="bg1"/>
          </a:solidFill>
          <a:ln>
            <a:solidFill>
              <a:schemeClr val="accent1"/>
            </a:solidFill>
          </a:ln>
        </p:spPr>
        <p:txBody>
          <a:bodyPr wrap="square" rtlCol="0">
            <a:spAutoFit/>
          </a:bodyPr>
          <a:lstStyle/>
          <a:p>
            <a:r>
              <a:rPr lang="en-AU" sz="1400" dirty="0">
                <a:solidFill>
                  <a:srgbClr val="3D3935"/>
                </a:solidFill>
              </a:rPr>
              <a:t>ShoopingCostCalculator2</a:t>
            </a:r>
          </a:p>
        </p:txBody>
      </p:sp>
    </p:spTree>
    <p:extLst>
      <p:ext uri="{BB962C8B-B14F-4D97-AF65-F5344CB8AC3E}">
        <p14:creationId xmlns:p14="http://schemas.microsoft.com/office/powerpoint/2010/main" val="855446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64</a:t>
            </a:fld>
            <a:endParaRPr lang="en-US" altLang="en-US"/>
          </a:p>
        </p:txBody>
      </p:sp>
      <p:pic>
        <p:nvPicPr>
          <p:cNvPr id="5" name="Picture 4">
            <a:extLst>
              <a:ext uri="{FF2B5EF4-FFF2-40B4-BE49-F238E27FC236}">
                <a16:creationId xmlns:a16="http://schemas.microsoft.com/office/drawing/2014/main" id="{FBA3C0A4-9A3F-0A24-9751-2DA560B8B4D8}"/>
              </a:ext>
            </a:extLst>
          </p:cNvPr>
          <p:cNvPicPr>
            <a:picLocks noChangeAspect="1"/>
          </p:cNvPicPr>
          <p:nvPr/>
        </p:nvPicPr>
        <p:blipFill>
          <a:blip r:embed="rId2"/>
          <a:srcRect t="7037" b="36156"/>
          <a:stretch/>
        </p:blipFill>
        <p:spPr>
          <a:xfrm>
            <a:off x="0" y="1968062"/>
            <a:ext cx="9144000" cy="2921876"/>
          </a:xfrm>
          <a:prstGeom prst="rect">
            <a:avLst/>
          </a:prstGeom>
        </p:spPr>
      </p:pic>
      <p:sp>
        <p:nvSpPr>
          <p:cNvPr id="2" name="TextBox 1">
            <a:extLst>
              <a:ext uri="{FF2B5EF4-FFF2-40B4-BE49-F238E27FC236}">
                <a16:creationId xmlns:a16="http://schemas.microsoft.com/office/drawing/2014/main" id="{47482EAD-3B8E-EA82-F307-4608A7DCB14B}"/>
              </a:ext>
            </a:extLst>
          </p:cNvPr>
          <p:cNvSpPr txBox="1"/>
          <p:nvPr/>
        </p:nvSpPr>
        <p:spPr>
          <a:xfrm>
            <a:off x="-31531" y="0"/>
            <a:ext cx="9143999" cy="523220"/>
          </a:xfrm>
          <a:prstGeom prst="rect">
            <a:avLst/>
          </a:prstGeom>
          <a:solidFill>
            <a:schemeClr val="bg1"/>
          </a:solidFill>
          <a:ln w="28575">
            <a:solidFill>
              <a:schemeClr val="accent1"/>
            </a:solidFill>
          </a:ln>
        </p:spPr>
        <p:txBody>
          <a:bodyPr wrap="square">
            <a:spAutoFit/>
          </a:bodyPr>
          <a:lstStyle/>
          <a:p>
            <a:r>
              <a:rPr lang="en-AU" sz="2800" dirty="0">
                <a:latin typeface="Calibri" panose="020F0502020204030204" pitchFamily="34" charset="0"/>
                <a:cs typeface="Calibri" panose="020F0502020204030204" pitchFamily="34" charset="0"/>
              </a:rPr>
              <a:t>Place the Code Within the Package, Run and Show the Results</a:t>
            </a:r>
          </a:p>
        </p:txBody>
      </p:sp>
    </p:spTree>
    <p:extLst>
      <p:ext uri="{BB962C8B-B14F-4D97-AF65-F5344CB8AC3E}">
        <p14:creationId xmlns:p14="http://schemas.microsoft.com/office/powerpoint/2010/main" val="961261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65</a:t>
            </a:fld>
            <a:endParaRPr lang="en-US" altLang="en-US"/>
          </a:p>
        </p:txBody>
      </p:sp>
      <p:pic>
        <p:nvPicPr>
          <p:cNvPr id="3" name="Picture 2">
            <a:extLst>
              <a:ext uri="{FF2B5EF4-FFF2-40B4-BE49-F238E27FC236}">
                <a16:creationId xmlns:a16="http://schemas.microsoft.com/office/drawing/2014/main" id="{543A50A9-96D1-8522-2BEE-28D43BCC6248}"/>
              </a:ext>
            </a:extLst>
          </p:cNvPr>
          <p:cNvPicPr>
            <a:picLocks noChangeAspect="1"/>
          </p:cNvPicPr>
          <p:nvPr/>
        </p:nvPicPr>
        <p:blipFill>
          <a:blip r:embed="rId2"/>
          <a:srcRect b="6098"/>
          <a:stretch/>
        </p:blipFill>
        <p:spPr>
          <a:xfrm>
            <a:off x="0" y="857250"/>
            <a:ext cx="9144000" cy="4829872"/>
          </a:xfrm>
          <a:prstGeom prst="rect">
            <a:avLst/>
          </a:prstGeom>
        </p:spPr>
      </p:pic>
    </p:spTree>
    <p:extLst>
      <p:ext uri="{BB962C8B-B14F-4D97-AF65-F5344CB8AC3E}">
        <p14:creationId xmlns:p14="http://schemas.microsoft.com/office/powerpoint/2010/main" val="3067842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66</a:t>
            </a:fld>
            <a:endParaRPr lang="en-US" altLang="en-US"/>
          </a:p>
        </p:txBody>
      </p:sp>
      <p:pic>
        <p:nvPicPr>
          <p:cNvPr id="5" name="Picture 4">
            <a:extLst>
              <a:ext uri="{FF2B5EF4-FFF2-40B4-BE49-F238E27FC236}">
                <a16:creationId xmlns:a16="http://schemas.microsoft.com/office/drawing/2014/main" id="{B58D842E-B605-2E53-CD2F-2B29D26D3A8C}"/>
              </a:ext>
            </a:extLst>
          </p:cNvPr>
          <p:cNvPicPr>
            <a:picLocks noChangeAspect="1"/>
          </p:cNvPicPr>
          <p:nvPr/>
        </p:nvPicPr>
        <p:blipFill>
          <a:blip r:embed="rId2"/>
          <a:srcRect l="40488" t="39410" r="40514" b="45739"/>
          <a:stretch/>
        </p:blipFill>
        <p:spPr>
          <a:xfrm>
            <a:off x="1092820" y="0"/>
            <a:ext cx="6958360" cy="3059512"/>
          </a:xfrm>
          <a:prstGeom prst="rect">
            <a:avLst/>
          </a:prstGeom>
        </p:spPr>
      </p:pic>
      <p:pic>
        <p:nvPicPr>
          <p:cNvPr id="7" name="Picture 6">
            <a:extLst>
              <a:ext uri="{FF2B5EF4-FFF2-40B4-BE49-F238E27FC236}">
                <a16:creationId xmlns:a16="http://schemas.microsoft.com/office/drawing/2014/main" id="{392D3BE7-A383-D4C8-B8FF-47AB40381A0D}"/>
              </a:ext>
            </a:extLst>
          </p:cNvPr>
          <p:cNvPicPr>
            <a:picLocks noChangeAspect="1"/>
          </p:cNvPicPr>
          <p:nvPr/>
        </p:nvPicPr>
        <p:blipFill>
          <a:blip r:embed="rId3"/>
          <a:srcRect l="40975" t="40136" r="40975" b="47941"/>
          <a:stretch/>
        </p:blipFill>
        <p:spPr>
          <a:xfrm>
            <a:off x="1346262" y="3177177"/>
            <a:ext cx="6451476" cy="2397512"/>
          </a:xfrm>
          <a:prstGeom prst="rect">
            <a:avLst/>
          </a:prstGeom>
        </p:spPr>
      </p:pic>
    </p:spTree>
    <p:extLst>
      <p:ext uri="{BB962C8B-B14F-4D97-AF65-F5344CB8AC3E}">
        <p14:creationId xmlns:p14="http://schemas.microsoft.com/office/powerpoint/2010/main" val="347899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67</a:t>
            </a:fld>
            <a:endParaRPr lang="en-US" altLang="en-US"/>
          </a:p>
        </p:txBody>
      </p:sp>
      <p:pic>
        <p:nvPicPr>
          <p:cNvPr id="3" name="Picture 2">
            <a:extLst>
              <a:ext uri="{FF2B5EF4-FFF2-40B4-BE49-F238E27FC236}">
                <a16:creationId xmlns:a16="http://schemas.microsoft.com/office/drawing/2014/main" id="{190D0790-AE48-82D6-5E33-E0B0ED10769F}"/>
              </a:ext>
            </a:extLst>
          </p:cNvPr>
          <p:cNvPicPr>
            <a:picLocks noChangeAspect="1"/>
          </p:cNvPicPr>
          <p:nvPr/>
        </p:nvPicPr>
        <p:blipFill>
          <a:blip r:embed="rId2"/>
          <a:srcRect l="41097" t="43172" r="41098" b="46856"/>
          <a:stretch/>
        </p:blipFill>
        <p:spPr>
          <a:xfrm>
            <a:off x="1032695" y="168189"/>
            <a:ext cx="7078610" cy="2230244"/>
          </a:xfrm>
          <a:prstGeom prst="rect">
            <a:avLst/>
          </a:prstGeom>
        </p:spPr>
      </p:pic>
      <p:pic>
        <p:nvPicPr>
          <p:cNvPr id="8" name="Picture 7">
            <a:extLst>
              <a:ext uri="{FF2B5EF4-FFF2-40B4-BE49-F238E27FC236}">
                <a16:creationId xmlns:a16="http://schemas.microsoft.com/office/drawing/2014/main" id="{805069B6-8978-65E6-23CE-C7261D32FA81}"/>
              </a:ext>
            </a:extLst>
          </p:cNvPr>
          <p:cNvPicPr>
            <a:picLocks noChangeAspect="1"/>
          </p:cNvPicPr>
          <p:nvPr/>
        </p:nvPicPr>
        <p:blipFill>
          <a:blip r:embed="rId3"/>
          <a:srcRect l="40854" t="39051" r="40976" b="45989"/>
          <a:stretch/>
        </p:blipFill>
        <p:spPr>
          <a:xfrm>
            <a:off x="1032695" y="2735260"/>
            <a:ext cx="7089764" cy="3283186"/>
          </a:xfrm>
          <a:prstGeom prst="rect">
            <a:avLst/>
          </a:prstGeom>
        </p:spPr>
      </p:pic>
    </p:spTree>
    <p:extLst>
      <p:ext uri="{BB962C8B-B14F-4D97-AF65-F5344CB8AC3E}">
        <p14:creationId xmlns:p14="http://schemas.microsoft.com/office/powerpoint/2010/main" val="3400964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68</a:t>
            </a:fld>
            <a:endParaRPr lang="en-US" altLang="en-US"/>
          </a:p>
        </p:txBody>
      </p:sp>
      <p:pic>
        <p:nvPicPr>
          <p:cNvPr id="5" name="Picture 4">
            <a:extLst>
              <a:ext uri="{FF2B5EF4-FFF2-40B4-BE49-F238E27FC236}">
                <a16:creationId xmlns:a16="http://schemas.microsoft.com/office/drawing/2014/main" id="{35E32682-AC63-E6FA-AE23-CEE12FBB555A}"/>
              </a:ext>
            </a:extLst>
          </p:cNvPr>
          <p:cNvPicPr>
            <a:picLocks noChangeAspect="1"/>
          </p:cNvPicPr>
          <p:nvPr/>
        </p:nvPicPr>
        <p:blipFill>
          <a:blip r:embed="rId2"/>
          <a:srcRect l="40732" t="39486" r="40976" b="45338"/>
          <a:stretch/>
        </p:blipFill>
        <p:spPr>
          <a:xfrm>
            <a:off x="1585066" y="245327"/>
            <a:ext cx="5973868" cy="2787806"/>
          </a:xfrm>
          <a:prstGeom prst="rect">
            <a:avLst/>
          </a:prstGeom>
        </p:spPr>
      </p:pic>
      <p:pic>
        <p:nvPicPr>
          <p:cNvPr id="7" name="Picture 6">
            <a:extLst>
              <a:ext uri="{FF2B5EF4-FFF2-40B4-BE49-F238E27FC236}">
                <a16:creationId xmlns:a16="http://schemas.microsoft.com/office/drawing/2014/main" id="{51B1241A-599B-6128-EA37-54C1AEC1703F}"/>
              </a:ext>
            </a:extLst>
          </p:cNvPr>
          <p:cNvPicPr>
            <a:picLocks noChangeAspect="1"/>
          </p:cNvPicPr>
          <p:nvPr/>
        </p:nvPicPr>
        <p:blipFill>
          <a:blip r:embed="rId3"/>
          <a:srcRect l="40854" t="39269" r="40976" b="45799"/>
          <a:stretch/>
        </p:blipFill>
        <p:spPr>
          <a:xfrm>
            <a:off x="1399477" y="3700587"/>
            <a:ext cx="6345046" cy="2932994"/>
          </a:xfrm>
          <a:prstGeom prst="rect">
            <a:avLst/>
          </a:prstGeom>
        </p:spPr>
      </p:pic>
    </p:spTree>
    <p:extLst>
      <p:ext uri="{BB962C8B-B14F-4D97-AF65-F5344CB8AC3E}">
        <p14:creationId xmlns:p14="http://schemas.microsoft.com/office/powerpoint/2010/main" val="3900952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FE24638-C54C-FA93-A643-3BD47867961E}"/>
              </a:ext>
            </a:extLst>
          </p:cNvPr>
          <p:cNvSpPr>
            <a:spLocks noChangeArrowheads="1"/>
          </p:cNvSpPr>
          <p:nvPr/>
        </p:nvSpPr>
        <p:spPr bwMode="auto">
          <a:xfrm>
            <a:off x="6577781" y="0"/>
            <a:ext cx="2566219" cy="30162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Java program calculates the average cost of shopping items. Here's a concise explanation: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Initiates the process by calling </a:t>
            </a:r>
            <a:r>
              <a:rPr kumimoji="0" lang="en-US" altLang="en-US" sz="19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69</a:t>
            </a:fld>
            <a:endParaRPr lang="en-US" altLang="en-US"/>
          </a:p>
        </p:txBody>
      </p:sp>
      <p:sp>
        <p:nvSpPr>
          <p:cNvPr id="3" name="TextBox 2">
            <a:extLst>
              <a:ext uri="{FF2B5EF4-FFF2-40B4-BE49-F238E27FC236}">
                <a16:creationId xmlns:a16="http://schemas.microsoft.com/office/drawing/2014/main" id="{F489B105-F736-2344-61C4-E9318EC5C6F1}"/>
              </a:ext>
            </a:extLst>
          </p:cNvPr>
          <p:cNvSpPr txBox="1"/>
          <p:nvPr/>
        </p:nvSpPr>
        <p:spPr>
          <a:xfrm>
            <a:off x="0" y="0"/>
            <a:ext cx="9144000" cy="7232749"/>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shoppingCostCalculator2;</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javax.swing.JOptionPane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ShoppingCostCalculator2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3F7F5F"/>
                </a:solidFill>
                <a:effectLst/>
                <a:latin typeface="Consolas" panose="020B0609020204030204" pitchFamily="49" charset="0"/>
              </a:rPr>
              <a:t>// Start the process to read input and compute the average cost</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600" i="1"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0;</a:t>
            </a: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Integer.</a:t>
            </a:r>
            <a:r>
              <a:rPr lang="en-US" sz="1600" i="1" dirty="0" err="1">
                <a:solidFill>
                  <a:srgbClr val="000000"/>
                </a:solidFill>
                <a:effectLst/>
                <a:latin typeface="Consolas" panose="020B0609020204030204" pitchFamily="49" charset="0"/>
              </a:rPr>
              <a:t>parseInt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number of shopping items:"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for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1;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&lt;=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unit price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quantity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showMessageDialog</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null</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String.</a:t>
            </a:r>
            <a:r>
              <a:rPr lang="en-US" sz="1600" i="1" dirty="0" err="1">
                <a:solidFill>
                  <a:srgbClr val="000000"/>
                </a:solidFill>
                <a:effectLst/>
                <a:latin typeface="Consolas" panose="020B0609020204030204" pitchFamily="49" charset="0"/>
              </a:rPr>
              <a:t>format</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average cost is %.3f"</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52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4" name="Picture 3">
            <a:extLst>
              <a:ext uri="{FF2B5EF4-FFF2-40B4-BE49-F238E27FC236}">
                <a16:creationId xmlns:a16="http://schemas.microsoft.com/office/drawing/2014/main" id="{B649144E-178E-E915-F793-60860214A5EA}"/>
              </a:ext>
            </a:extLst>
          </p:cNvPr>
          <p:cNvPicPr>
            <a:picLocks noChangeAspect="1"/>
          </p:cNvPicPr>
          <p:nvPr/>
        </p:nvPicPr>
        <p:blipFill>
          <a:blip r:embed="rId2"/>
          <a:srcRect r="54713" b="7752"/>
          <a:stretch/>
        </p:blipFill>
        <p:spPr>
          <a:xfrm>
            <a:off x="0" y="857249"/>
            <a:ext cx="5244662" cy="6009231"/>
          </a:xfrm>
          <a:prstGeom prst="rect">
            <a:avLst/>
          </a:prstGeom>
        </p:spPr>
      </p:pic>
    </p:spTree>
    <p:extLst>
      <p:ext uri="{BB962C8B-B14F-4D97-AF65-F5344CB8AC3E}">
        <p14:creationId xmlns:p14="http://schemas.microsoft.com/office/powerpoint/2010/main" val="3231256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FE24638-C54C-FA93-A643-3BD47867961E}"/>
              </a:ext>
            </a:extLst>
          </p:cNvPr>
          <p:cNvSpPr>
            <a:spLocks noChangeArrowheads="1"/>
          </p:cNvSpPr>
          <p:nvPr/>
        </p:nvSpPr>
        <p:spPr bwMode="auto">
          <a:xfrm>
            <a:off x="6369269" y="-52550"/>
            <a:ext cx="2806262" cy="31085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1400" b="1" dirty="0">
                <a:latin typeface="Calibri" panose="020F0502020204030204" pitchFamily="34" charset="0"/>
                <a:cs typeface="Calibri" panose="020F0502020204030204" pitchFamily="34" charset="0"/>
              </a:rPr>
              <a:t>2. </a:t>
            </a:r>
            <a:r>
              <a:rPr lang="en-US" sz="1400" b="1" dirty="0" err="1">
                <a:latin typeface="Calibri" panose="020F0502020204030204" pitchFamily="34" charset="0"/>
                <a:cs typeface="Calibri" panose="020F0502020204030204" pitchFamily="34" charset="0"/>
              </a:rPr>
              <a:t>readAndComputeAvgCost</a:t>
            </a:r>
            <a:r>
              <a:rPr lang="en-US" sz="1400" b="1" dirty="0">
                <a:latin typeface="Calibri" panose="020F0502020204030204" pitchFamily="34" charset="0"/>
                <a:cs typeface="Calibri" panose="020F0502020204030204" pitchFamily="34" charset="0"/>
              </a:rPr>
              <a:t> Method</a:t>
            </a:r>
            <a:r>
              <a:rPr lang="en-US" sz="14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Prompts the user to input the number of items.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For each item, asks for its unit price and quantity.</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Calculates the total cost by summing the product of unit price and quantity for all items.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Computes the average cost by dividing the total cost by the number of items.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Displays the average cost using a message dialog.</a:t>
            </a:r>
          </a:p>
        </p:txBody>
      </p:sp>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70</a:t>
            </a:fld>
            <a:endParaRPr lang="en-US" altLang="en-US"/>
          </a:p>
        </p:txBody>
      </p:sp>
      <p:sp>
        <p:nvSpPr>
          <p:cNvPr id="3" name="TextBox 2">
            <a:extLst>
              <a:ext uri="{FF2B5EF4-FFF2-40B4-BE49-F238E27FC236}">
                <a16:creationId xmlns:a16="http://schemas.microsoft.com/office/drawing/2014/main" id="{F489B105-F736-2344-61C4-E9318EC5C6F1}"/>
              </a:ext>
            </a:extLst>
          </p:cNvPr>
          <p:cNvSpPr txBox="1"/>
          <p:nvPr/>
        </p:nvSpPr>
        <p:spPr>
          <a:xfrm>
            <a:off x="0" y="0"/>
            <a:ext cx="9144000" cy="7232749"/>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shoppingCostCalculator2;</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javax.swing.JOptionPane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ShoppingCostCalculator2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3F7F5F"/>
                </a:solidFill>
                <a:effectLst/>
                <a:latin typeface="Consolas" panose="020B0609020204030204" pitchFamily="49" charset="0"/>
              </a:rPr>
              <a:t>// Start the process to read input and compute the average cost</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600" i="1"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0;</a:t>
            </a: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Integer.</a:t>
            </a:r>
            <a:r>
              <a:rPr lang="en-US" sz="1600" i="1" dirty="0" err="1">
                <a:solidFill>
                  <a:srgbClr val="000000"/>
                </a:solidFill>
                <a:effectLst/>
                <a:latin typeface="Consolas" panose="020B0609020204030204" pitchFamily="49" charset="0"/>
              </a:rPr>
              <a:t>parseInt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number of shopping items:"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for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1;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&lt;=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unit price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quantity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showMessageDialog</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null</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String.</a:t>
            </a:r>
            <a:r>
              <a:rPr lang="en-US" sz="1600" i="1" dirty="0" err="1">
                <a:solidFill>
                  <a:srgbClr val="000000"/>
                </a:solidFill>
                <a:effectLst/>
                <a:latin typeface="Consolas" panose="020B0609020204030204" pitchFamily="49" charset="0"/>
              </a:rPr>
              <a:t>format</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average cost is %.3f"</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3402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FE24638-C54C-FA93-A643-3BD47867961E}"/>
              </a:ext>
            </a:extLst>
          </p:cNvPr>
          <p:cNvSpPr>
            <a:spLocks noChangeArrowheads="1"/>
          </p:cNvSpPr>
          <p:nvPr/>
        </p:nvSpPr>
        <p:spPr bwMode="auto">
          <a:xfrm>
            <a:off x="6369269" y="-109979"/>
            <a:ext cx="2806262" cy="313932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Multiplies unit price by quantity to find the cost of an item.</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getAverage</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Divides the total cost by the number of items to find the average cost.</a:t>
            </a:r>
          </a:p>
        </p:txBody>
      </p:sp>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71</a:t>
            </a:fld>
            <a:endParaRPr lang="en-US" altLang="en-US"/>
          </a:p>
        </p:txBody>
      </p:sp>
      <p:sp>
        <p:nvSpPr>
          <p:cNvPr id="3" name="TextBox 2">
            <a:extLst>
              <a:ext uri="{FF2B5EF4-FFF2-40B4-BE49-F238E27FC236}">
                <a16:creationId xmlns:a16="http://schemas.microsoft.com/office/drawing/2014/main" id="{F489B105-F736-2344-61C4-E9318EC5C6F1}"/>
              </a:ext>
            </a:extLst>
          </p:cNvPr>
          <p:cNvSpPr txBox="1"/>
          <p:nvPr/>
        </p:nvSpPr>
        <p:spPr>
          <a:xfrm>
            <a:off x="0" y="-25899"/>
            <a:ext cx="9144000" cy="7232749"/>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shoppingCostCalculator2;</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javax.swing.JOptionPane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ShoppingCostCalculator2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3F7F5F"/>
                </a:solidFill>
                <a:effectLst/>
                <a:latin typeface="Consolas" panose="020B0609020204030204" pitchFamily="49" charset="0"/>
              </a:rPr>
              <a:t>// Start the process to read input and compute the average cost</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600" i="1"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0;</a:t>
            </a: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Integer.</a:t>
            </a:r>
            <a:r>
              <a:rPr lang="en-US" sz="1600" i="1" dirty="0" err="1">
                <a:solidFill>
                  <a:srgbClr val="000000"/>
                </a:solidFill>
                <a:effectLst/>
                <a:latin typeface="Consolas" panose="020B0609020204030204" pitchFamily="49" charset="0"/>
              </a:rPr>
              <a:t>parseInt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number of shopping items:"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for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1;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&lt;=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unit price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quantity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showMessageDialog</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null</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String.</a:t>
            </a:r>
            <a:r>
              <a:rPr lang="en-US" sz="1600" i="1" dirty="0" err="1">
                <a:solidFill>
                  <a:srgbClr val="000000"/>
                </a:solidFill>
                <a:effectLst/>
                <a:latin typeface="Consolas" panose="020B0609020204030204" pitchFamily="49" charset="0"/>
              </a:rPr>
              <a:t>format</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average cost is %.3f"</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26296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3" name="Picture 2">
            <a:extLst>
              <a:ext uri="{FF2B5EF4-FFF2-40B4-BE49-F238E27FC236}">
                <a16:creationId xmlns:a16="http://schemas.microsoft.com/office/drawing/2014/main" id="{250FF4B3-C13B-AE2A-3695-BCBEDEB80F9A}"/>
              </a:ext>
            </a:extLst>
          </p:cNvPr>
          <p:cNvPicPr>
            <a:picLocks noChangeAspect="1"/>
          </p:cNvPicPr>
          <p:nvPr/>
        </p:nvPicPr>
        <p:blipFill>
          <a:blip r:embed="rId2"/>
          <a:srcRect l="30000" t="907" r="30000" b="27982"/>
          <a:stretch/>
        </p:blipFill>
        <p:spPr>
          <a:xfrm>
            <a:off x="-1" y="819149"/>
            <a:ext cx="6011917" cy="6011917"/>
          </a:xfrm>
          <a:prstGeom prst="rect">
            <a:avLst/>
          </a:prstGeom>
        </p:spPr>
      </p:pic>
    </p:spTree>
    <p:extLst>
      <p:ext uri="{BB962C8B-B14F-4D97-AF65-F5344CB8AC3E}">
        <p14:creationId xmlns:p14="http://schemas.microsoft.com/office/powerpoint/2010/main" val="89709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9</a:t>
            </a:fld>
            <a:endParaRPr lang="en-US" altLang="en-US" sz="1400"/>
          </a:p>
        </p:txBody>
      </p:sp>
      <p:pic>
        <p:nvPicPr>
          <p:cNvPr id="3" name="Picture 2">
            <a:extLst>
              <a:ext uri="{FF2B5EF4-FFF2-40B4-BE49-F238E27FC236}">
                <a16:creationId xmlns:a16="http://schemas.microsoft.com/office/drawing/2014/main" id="{BAB608C7-A0B7-6956-A15E-A1BC6216CCA6}"/>
              </a:ext>
            </a:extLst>
          </p:cNvPr>
          <p:cNvPicPr>
            <a:picLocks noChangeAspect="1"/>
          </p:cNvPicPr>
          <p:nvPr/>
        </p:nvPicPr>
        <p:blipFill>
          <a:blip r:embed="rId2"/>
          <a:srcRect r="20000" b="55773"/>
          <a:stretch/>
        </p:blipFill>
        <p:spPr>
          <a:xfrm>
            <a:off x="0" y="33604"/>
            <a:ext cx="9144000" cy="2843561"/>
          </a:xfrm>
          <a:prstGeom prst="rect">
            <a:avLst/>
          </a:prstGeom>
          <a:ln w="28575">
            <a:solidFill>
              <a:srgbClr val="FF0000"/>
            </a:solidFill>
          </a:ln>
        </p:spPr>
      </p:pic>
      <p:pic>
        <p:nvPicPr>
          <p:cNvPr id="5" name="Picture 4">
            <a:extLst>
              <a:ext uri="{FF2B5EF4-FFF2-40B4-BE49-F238E27FC236}">
                <a16:creationId xmlns:a16="http://schemas.microsoft.com/office/drawing/2014/main" id="{E431E674-5F61-43C4-E247-7AEC7977BF8C}"/>
              </a:ext>
            </a:extLst>
          </p:cNvPr>
          <p:cNvPicPr>
            <a:picLocks noChangeAspect="1"/>
          </p:cNvPicPr>
          <p:nvPr/>
        </p:nvPicPr>
        <p:blipFill>
          <a:blip r:embed="rId3"/>
          <a:srcRect t="8049" b="21058"/>
          <a:stretch/>
        </p:blipFill>
        <p:spPr>
          <a:xfrm>
            <a:off x="0" y="3177947"/>
            <a:ext cx="9144000" cy="3646449"/>
          </a:xfrm>
          <a:prstGeom prst="rect">
            <a:avLst/>
          </a:prstGeom>
          <a:ln w="28575">
            <a:solidFill>
              <a:srgbClr val="FF0000"/>
            </a:solidFill>
          </a:ln>
        </p:spPr>
      </p:pic>
    </p:spTree>
    <p:extLst>
      <p:ext uri="{BB962C8B-B14F-4D97-AF65-F5344CB8AC3E}">
        <p14:creationId xmlns:p14="http://schemas.microsoft.com/office/powerpoint/2010/main" val="3608026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05866CA7-3031-48D4-BC56-8127880CD3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3297</TotalTime>
  <Words>7425</Words>
  <Application>Microsoft Office PowerPoint</Application>
  <PresentationFormat>On-screen Show (4:3)</PresentationFormat>
  <Paragraphs>984</Paragraphs>
  <Slides>71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8" baseType="lpstr">
      <vt:lpstr>AAAAAE+ArialMT</vt:lpstr>
      <vt:lpstr>AAAAAL+Arial-BoldMT</vt:lpstr>
      <vt:lpstr>Arial</vt:lpstr>
      <vt:lpstr>Calibri</vt:lpstr>
      <vt:lpstr>Consolas</vt:lpstr>
      <vt:lpstr>ACU Presentation</vt:lpstr>
      <vt:lpstr>think-cell Slide</vt:lpstr>
      <vt:lpstr>PowerPoint Presentation</vt:lpstr>
      <vt:lpstr>PowerPoint Presentation</vt:lpstr>
      <vt:lpstr>Task completion (3%)</vt:lpstr>
      <vt:lpstr>Task completion (3%)</vt:lpstr>
      <vt:lpstr>Task completion (3%)</vt:lpstr>
      <vt:lpstr>Task completion (3%)</vt:lpstr>
      <vt:lpstr>Task completion (3%)</vt:lpstr>
      <vt:lpstr>Task completion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completion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685</cp:revision>
  <cp:lastPrinted>2017-08-03T04:07:41Z</cp:lastPrinted>
  <dcterms:created xsi:type="dcterms:W3CDTF">2017-05-11T09:33:32Z</dcterms:created>
  <dcterms:modified xsi:type="dcterms:W3CDTF">2024-09-13T02:21:28Z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